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301" r:id="rId2"/>
    <p:sldId id="339" r:id="rId3"/>
    <p:sldId id="305" r:id="rId4"/>
    <p:sldId id="340" r:id="rId5"/>
    <p:sldId id="342" r:id="rId6"/>
    <p:sldId id="307" r:id="rId7"/>
    <p:sldId id="306" r:id="rId8"/>
    <p:sldId id="345" r:id="rId9"/>
    <p:sldId id="309" r:id="rId10"/>
    <p:sldId id="311" r:id="rId11"/>
    <p:sldId id="352" r:id="rId12"/>
    <p:sldId id="310" r:id="rId13"/>
    <p:sldId id="303" r:id="rId14"/>
    <p:sldId id="308" r:id="rId15"/>
    <p:sldId id="313" r:id="rId16"/>
    <p:sldId id="314" r:id="rId17"/>
    <p:sldId id="315" r:id="rId18"/>
    <p:sldId id="316" r:id="rId19"/>
    <p:sldId id="344" r:id="rId20"/>
    <p:sldId id="317" r:id="rId21"/>
    <p:sldId id="318" r:id="rId22"/>
    <p:sldId id="319" r:id="rId23"/>
    <p:sldId id="320" r:id="rId24"/>
    <p:sldId id="348" r:id="rId25"/>
    <p:sldId id="256" r:id="rId26"/>
    <p:sldId id="322" r:id="rId27"/>
    <p:sldId id="323" r:id="rId28"/>
    <p:sldId id="325" r:id="rId29"/>
    <p:sldId id="326" r:id="rId30"/>
    <p:sldId id="327" r:id="rId31"/>
    <p:sldId id="328" r:id="rId32"/>
    <p:sldId id="329" r:id="rId33"/>
    <p:sldId id="330" r:id="rId34"/>
    <p:sldId id="332" r:id="rId35"/>
    <p:sldId id="341" r:id="rId36"/>
    <p:sldId id="334" r:id="rId37"/>
    <p:sldId id="349" r:id="rId38"/>
    <p:sldId id="351" r:id="rId39"/>
    <p:sldId id="338" r:id="rId40"/>
    <p:sldId id="302" r:id="rId41"/>
    <p:sldId id="346" r:id="rId42"/>
    <p:sldId id="27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1" d="100"/>
          <a:sy n="81" d="100"/>
        </p:scale>
        <p:origin x="1013" y="62"/>
      </p:cViewPr>
      <p:guideLst>
        <p:guide orient="horz" pos="288"/>
        <p:guide orient="horz" pos="3886"/>
        <p:guide pos="5473"/>
        <p:guide pos="3835"/>
        <p:guide pos="289"/>
        <p:guide pos="192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most organizations are not as progressive as Amazon or Facebook.  In any organization with a separate operations department, and especially those with  an independent QA or testing function…most of the pain in getting software delivered is caused by poor communication between these groups, exacerbated by a cultural divide</a:t>
            </a:r>
            <a:r>
              <a:rPr lang="en-US" baseline="0" dirty="0" smtClean="0"/>
              <a:t> and conflicting goals.  Dev teams are measured on speed and throughput, and ops teams are measured according to stability. Testing  and release management teams are often caught in the crossfire between </a:t>
            </a:r>
            <a:r>
              <a:rPr lang="en-US" baseline="0" dirty="0" err="1" smtClean="0"/>
              <a:t>dev</a:t>
            </a:r>
            <a:r>
              <a:rPr lang="en-US" baseline="0" dirty="0" smtClean="0"/>
              <a:t> and ops teams. </a:t>
            </a:r>
          </a:p>
          <a:p>
            <a:endParaRPr lang="en-US" baseline="0" dirty="0" smtClean="0"/>
          </a:p>
          <a:p>
            <a:r>
              <a:rPr lang="en-US" baseline="0" dirty="0" smtClean="0"/>
              <a:t>Ultimately, everyone is trying to accomplish the same goal, to create business value through software - but everyone needs to get better at working together toward this goal rather than trying to optimize our own domain.  </a:t>
            </a:r>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11</a:t>
            </a:fld>
            <a:endParaRPr lang="en-US" dirty="0"/>
          </a:p>
        </p:txBody>
      </p:sp>
    </p:spTree>
    <p:extLst>
      <p:ext uri="{BB962C8B-B14F-4D97-AF65-F5344CB8AC3E}">
        <p14:creationId xmlns:p14="http://schemas.microsoft.com/office/powerpoint/2010/main" val="222081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18</a:t>
            </a:fld>
            <a:endParaRPr lang="en-US"/>
          </a:p>
        </p:txBody>
      </p:sp>
    </p:spTree>
    <p:extLst>
      <p:ext uri="{BB962C8B-B14F-4D97-AF65-F5344CB8AC3E}">
        <p14:creationId xmlns:p14="http://schemas.microsoft.com/office/powerpoint/2010/main" val="191843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21</a:t>
            </a:fld>
            <a:endParaRPr lang="en-US"/>
          </a:p>
        </p:txBody>
      </p:sp>
    </p:spTree>
    <p:extLst>
      <p:ext uri="{BB962C8B-B14F-4D97-AF65-F5344CB8AC3E}">
        <p14:creationId xmlns:p14="http://schemas.microsoft.com/office/powerpoint/2010/main" val="256963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26</a:t>
            </a:fld>
            <a:endParaRPr lang="en-US"/>
          </a:p>
        </p:txBody>
      </p:sp>
    </p:spTree>
    <p:extLst>
      <p:ext uri="{BB962C8B-B14F-4D97-AF65-F5344CB8AC3E}">
        <p14:creationId xmlns:p14="http://schemas.microsoft.com/office/powerpoint/2010/main" val="823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30</a:t>
            </a:fld>
            <a:endParaRPr lang="en-US"/>
          </a:p>
        </p:txBody>
      </p:sp>
    </p:spTree>
    <p:extLst>
      <p:ext uri="{BB962C8B-B14F-4D97-AF65-F5344CB8AC3E}">
        <p14:creationId xmlns:p14="http://schemas.microsoft.com/office/powerpoint/2010/main" val="240389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31</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1447446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32</a:t>
            </a:fld>
            <a:endParaRPr lang="en-US"/>
          </a:p>
        </p:txBody>
      </p:sp>
    </p:spTree>
    <p:extLst>
      <p:ext uri="{BB962C8B-B14F-4D97-AF65-F5344CB8AC3E}">
        <p14:creationId xmlns:p14="http://schemas.microsoft.com/office/powerpoint/2010/main" val="3078064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9/21/2016 7:25 PM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33</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29928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2" name="Date Placeholder 21"/>
          <p:cNvSpPr>
            <a:spLocks noGrp="1"/>
          </p:cNvSpPr>
          <p:nvPr>
            <p:ph type="dt" sz="half" idx="16"/>
          </p:nvPr>
        </p:nvSpPr>
        <p:spPr bwMode="gray"/>
        <p:txBody>
          <a:bodyPr/>
          <a:lstStyle/>
          <a:p>
            <a:r>
              <a:rPr lang="en-US" smtClean="0"/>
              <a:t>Month 00, 0000</a:t>
            </a:r>
            <a:endParaRPr lang="en-US" dirty="0"/>
          </a:p>
        </p:txBody>
      </p:sp>
      <p:sp>
        <p:nvSpPr>
          <p:cNvPr id="24" name="Slide Number Placeholder 23"/>
          <p:cNvSpPr>
            <a:spLocks noGrp="1"/>
          </p:cNvSpPr>
          <p:nvPr>
            <p:ph type="sldNum" sz="quarter" idx="18"/>
          </p:nvPr>
        </p:nvSpPr>
        <p:spPr bwMode="gray"/>
        <p:txBody>
          <a:bodyPr/>
          <a:lstStyle/>
          <a:p>
            <a:fld id="{E12D0507-9F86-7A45-BE8E-43760B9F92AA}" type="slidenum">
              <a:rPr lang="en-US" smtClean="0"/>
              <a:pPr/>
              <a:t>‹#›</a:t>
            </a:fld>
            <a:endParaRPr lang="en-US" dirty="0"/>
          </a:p>
        </p:txBody>
      </p:sp>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smtClean="0"/>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smtClean="0"/>
              <a:t>Month 00, 0000</a:t>
            </a:r>
            <a:endParaRPr lang="en-US" dirty="0"/>
          </a:p>
        </p:txBody>
      </p:sp>
      <p:sp>
        <p:nvSpPr>
          <p:cNvPr id="5" name="Slide Number Placeholder 4"/>
          <p:cNvSpPr>
            <a:spLocks noGrp="1"/>
          </p:cNvSpPr>
          <p:nvPr>
            <p:ph type="sldNum" sz="quarter" idx="11"/>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3"/>
            <a:ext cx="8229600" cy="546927"/>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1307290"/>
            <a:ext cx="8170124" cy="4366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9" y="685798"/>
            <a:ext cx="8178803" cy="385763"/>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8144825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8"/>
            <a:ext cx="8229600" cy="109135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66525315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September 21, 2016</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smtClean="0">
                <a:solidFill>
                  <a:srgbClr val="000000">
                    <a:lumMod val="75000"/>
                    <a:lumOff val="25000"/>
                  </a:srgbClr>
                </a:solidFill>
                <a:latin typeface="Calibri"/>
              </a:rPr>
              <a:t>Copyright © 2013 CA. All rights reserved.</a:t>
            </a:r>
            <a:endParaRPr lang="en-US">
              <a:solidFill>
                <a:srgbClr val="000000">
                  <a:lumMod val="75000"/>
                  <a:lumOff val="25000"/>
                </a:srgbClr>
              </a:solidFill>
              <a:latin typeface="Calibri"/>
            </a:endParaRPr>
          </a:p>
        </p:txBody>
      </p:sp>
    </p:spTree>
    <p:extLst>
      <p:ext uri="{BB962C8B-B14F-4D97-AF65-F5344CB8AC3E}">
        <p14:creationId xmlns:p14="http://schemas.microsoft.com/office/powerpoint/2010/main" val="276154203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2_Title and Content">
    <p:bg>
      <p:bgPr>
        <a:solidFill>
          <a:schemeClr val="accent2">
            <a:alpha val="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noAutofit/>
          </a:bodyPr>
          <a:lstStyle>
            <a:lvl1pPr>
              <a:defRPr sz="1600"/>
            </a:lvl1pPr>
            <a:lvl4pPr>
              <a:defRPr/>
            </a:lvl4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bwMode="gray"/>
        <p:txBody>
          <a:bodyPr/>
          <a:lstStyle/>
          <a:p>
            <a:fld id="{72CA09DE-82B7-4211-BD8B-5EA1D0B47C2B}" type="datetimeFigureOut">
              <a:rPr lang="en-US" smtClean="0"/>
              <a:t>9/21/2016</a:t>
            </a:fld>
            <a:endParaRPr lang="en-US"/>
          </a:p>
        </p:txBody>
      </p:sp>
      <p:sp>
        <p:nvSpPr>
          <p:cNvPr id="5" name="Footer Placeholder 4"/>
          <p:cNvSpPr>
            <a:spLocks noGrp="1"/>
          </p:cNvSpPr>
          <p:nvPr>
            <p:ph type="ftr" sz="quarter" idx="11"/>
          </p:nvPr>
        </p:nvSpPr>
        <p:spPr bwMode="gray">
          <a:xfrm>
            <a:off x="914400" y="6416675"/>
            <a:ext cx="5562600" cy="365125"/>
          </a:xfrm>
          <a:prstGeom prst="rect">
            <a:avLst/>
          </a:prstGeom>
        </p:spPr>
        <p:txBody>
          <a:bodyPr/>
          <a:lstStyle/>
          <a:p>
            <a:endParaRPr lang="en-US"/>
          </a:p>
        </p:txBody>
      </p:sp>
      <p:sp>
        <p:nvSpPr>
          <p:cNvPr id="6" name="Slide Number Placeholder 5"/>
          <p:cNvSpPr>
            <a:spLocks noGrp="1"/>
          </p:cNvSpPr>
          <p:nvPr>
            <p:ph type="sldNum" sz="quarter" idx="12"/>
          </p:nvPr>
        </p:nvSpPr>
        <p:spPr bwMode="gray">
          <a:xfrm>
            <a:off x="8458200" y="6266709"/>
            <a:ext cx="228600" cy="304800"/>
          </a:xfrm>
        </p:spPr>
        <p:txBody>
          <a:bodyPr/>
          <a:lstStyle/>
          <a:p>
            <a:fld id="{59741E5D-71A3-4EB7-8500-081262CB49D2}"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583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77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7" name="Title 6"/>
          <p:cNvSpPr>
            <a:spLocks noGrp="1"/>
          </p:cNvSpPr>
          <p:nvPr>
            <p:ph type="title"/>
          </p:nvPr>
        </p:nvSpPr>
        <p:spPr>
          <a:xfrm>
            <a:off x="457200" y="413481"/>
            <a:ext cx="708660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13481"/>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79742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 id="2147483685" r:id="rId30"/>
    <p:sldLayoutId id="2147483686" r:id="rId31"/>
    <p:sldLayoutId id="2147483687" r:id="rId32"/>
    <p:sldLayoutId id="2147483688" r:id="rId33"/>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2.png"/><Relationship Id="rId18" Type="http://schemas.openxmlformats.org/officeDocument/2006/relationships/image" Target="../media/image47.jpeg"/><Relationship Id="rId3" Type="http://schemas.openxmlformats.org/officeDocument/2006/relationships/image" Target="../media/image26.png"/><Relationship Id="rId7" Type="http://schemas.openxmlformats.org/officeDocument/2006/relationships/image" Target="../media/image7.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hyperlink" Target="https://cloud.google.com/" TargetMode="External"/><Relationship Id="rId5" Type="http://schemas.openxmlformats.org/officeDocument/2006/relationships/image" Target="../media/image36.png"/><Relationship Id="rId15" Type="http://schemas.openxmlformats.org/officeDocument/2006/relationships/image" Target="../media/image44.png"/><Relationship Id="rId10" Type="http://schemas.openxmlformats.org/officeDocument/2006/relationships/image" Target="../media/image40.jpeg"/><Relationship Id="rId19" Type="http://schemas.openxmlformats.org/officeDocument/2006/relationships/image" Target="../media/image24.png"/><Relationship Id="rId4" Type="http://schemas.openxmlformats.org/officeDocument/2006/relationships/image" Target="../media/image35.png"/><Relationship Id="rId9" Type="http://schemas.openxmlformats.org/officeDocument/2006/relationships/image" Target="../media/image39.jpeg"/><Relationship Id="rId1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png"/><Relationship Id="rId18" Type="http://schemas.openxmlformats.org/officeDocument/2006/relationships/image" Target="../media/image63.png"/><Relationship Id="rId3" Type="http://schemas.openxmlformats.org/officeDocument/2006/relationships/image" Target="../media/image49.png"/><Relationship Id="rId21" Type="http://schemas.openxmlformats.org/officeDocument/2006/relationships/image" Target="../media/image66.png"/><Relationship Id="rId7" Type="http://schemas.openxmlformats.org/officeDocument/2006/relationships/image" Target="../media/image53.jpg"/><Relationship Id="rId12" Type="http://schemas.openxmlformats.org/officeDocument/2006/relationships/image" Target="../media/image58.gif"/><Relationship Id="rId17" Type="http://schemas.openxmlformats.org/officeDocument/2006/relationships/image" Target="../media/image7.png"/><Relationship Id="rId2" Type="http://schemas.openxmlformats.org/officeDocument/2006/relationships/image" Target="../media/image48.jpg"/><Relationship Id="rId16" Type="http://schemas.openxmlformats.org/officeDocument/2006/relationships/image" Target="../media/image62.png"/><Relationship Id="rId20" Type="http://schemas.openxmlformats.org/officeDocument/2006/relationships/image" Target="../media/image65.png"/><Relationship Id="rId1" Type="http://schemas.openxmlformats.org/officeDocument/2006/relationships/slideLayout" Target="../slideLayouts/slideLayout18.xml"/><Relationship Id="rId6" Type="http://schemas.openxmlformats.org/officeDocument/2006/relationships/image" Target="../media/image52.jp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8.png"/><Relationship Id="rId10" Type="http://schemas.openxmlformats.org/officeDocument/2006/relationships/image" Target="../media/image56.png"/><Relationship Id="rId19"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55.gif"/><Relationship Id="rId14" Type="http://schemas.openxmlformats.org/officeDocument/2006/relationships/image" Target="../media/image60.png"/><Relationship Id="rId22"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8NPzLBSBzPI" TargetMode="Externa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6.png"/><Relationship Id="rId11" Type="http://schemas.openxmlformats.org/officeDocument/2006/relationships/image" Target="../media/image79.png"/><Relationship Id="rId5" Type="http://schemas.openxmlformats.org/officeDocument/2006/relationships/image" Target="../media/image35.png"/><Relationship Id="rId10" Type="http://schemas.openxmlformats.org/officeDocument/2006/relationships/image" Target="../media/image78.png"/><Relationship Id="rId4" Type="http://schemas.openxmlformats.org/officeDocument/2006/relationships/image" Target="../media/image26.png"/><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7.png"/><Relationship Id="rId18" Type="http://schemas.openxmlformats.org/officeDocument/2006/relationships/image" Target="../media/image18.png"/><Relationship Id="rId3" Type="http://schemas.openxmlformats.org/officeDocument/2006/relationships/image" Target="../media/image81.png"/><Relationship Id="rId7" Type="http://schemas.openxmlformats.org/officeDocument/2006/relationships/image" Target="../media/image84.png"/><Relationship Id="rId12" Type="http://schemas.microsoft.com/office/2007/relationships/hdphoto" Target="../media/hdphoto3.wdp"/><Relationship Id="rId17" Type="http://schemas.openxmlformats.org/officeDocument/2006/relationships/image" Target="../media/image90.png"/><Relationship Id="rId2" Type="http://schemas.openxmlformats.org/officeDocument/2006/relationships/image" Target="../media/image33.png"/><Relationship Id="rId16" Type="http://schemas.microsoft.com/office/2007/relationships/hdphoto" Target="../media/hdphoto4.wdp"/><Relationship Id="rId1" Type="http://schemas.openxmlformats.org/officeDocument/2006/relationships/slideLayout" Target="../slideLayouts/slideLayout17.xml"/><Relationship Id="rId6" Type="http://schemas.openxmlformats.org/officeDocument/2006/relationships/image" Target="../media/image83.png"/><Relationship Id="rId11" Type="http://schemas.openxmlformats.org/officeDocument/2006/relationships/image" Target="../media/image86.png"/><Relationship Id="rId5" Type="http://schemas.microsoft.com/office/2007/relationships/hdphoto" Target="../media/hdphoto1.wdp"/><Relationship Id="rId15" Type="http://schemas.openxmlformats.org/officeDocument/2006/relationships/image" Target="../media/image89.png"/><Relationship Id="rId10" Type="http://schemas.openxmlformats.org/officeDocument/2006/relationships/image" Target="../media/image34.png"/><Relationship Id="rId4" Type="http://schemas.openxmlformats.org/officeDocument/2006/relationships/image" Target="../media/image82.png"/><Relationship Id="rId9" Type="http://schemas.openxmlformats.org/officeDocument/2006/relationships/image" Target="../media/image85.jpeg"/><Relationship Id="rId1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jpe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97.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8.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99.jp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102.jpeg"/><Relationship Id="rId4" Type="http://schemas.openxmlformats.org/officeDocument/2006/relationships/image" Target="../media/image101.jpeg"/></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63.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jpeg"/><Relationship Id="rId10" Type="http://schemas.openxmlformats.org/officeDocument/2006/relationships/image" Target="../media/image108.png"/><Relationship Id="rId4" Type="http://schemas.openxmlformats.org/officeDocument/2006/relationships/image" Target="../media/image95.png"/><Relationship Id="rId9" Type="http://schemas.openxmlformats.org/officeDocument/2006/relationships/image" Target="../media/image107.pn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29.png"/><Relationship Id="rId3" Type="http://schemas.openxmlformats.org/officeDocument/2006/relationships/image" Target="../media/image115.jpeg"/><Relationship Id="rId21" Type="http://schemas.openxmlformats.org/officeDocument/2006/relationships/image" Target="../media/image132.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8.png"/><Relationship Id="rId25" Type="http://schemas.openxmlformats.org/officeDocument/2006/relationships/image" Target="../media/image136.png"/><Relationship Id="rId2" Type="http://schemas.openxmlformats.org/officeDocument/2006/relationships/image" Target="../media/image114.jpeg"/><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1.xml"/><Relationship Id="rId6" Type="http://schemas.openxmlformats.org/officeDocument/2006/relationships/image" Target="../media/image118.png"/><Relationship Id="rId11" Type="http://schemas.openxmlformats.org/officeDocument/2006/relationships/image" Target="../media/image123.jpeg"/><Relationship Id="rId24" Type="http://schemas.openxmlformats.org/officeDocument/2006/relationships/image" Target="../media/image135.png"/><Relationship Id="rId5" Type="http://schemas.openxmlformats.org/officeDocument/2006/relationships/image" Target="../media/image117.png"/><Relationship Id="rId15" Type="http://schemas.openxmlformats.org/officeDocument/2006/relationships/image" Target="../media/image126.png"/><Relationship Id="rId23" Type="http://schemas.openxmlformats.org/officeDocument/2006/relationships/image" Target="../media/image134.png"/><Relationship Id="rId10" Type="http://schemas.openxmlformats.org/officeDocument/2006/relationships/image" Target="../media/image122.png"/><Relationship Id="rId19" Type="http://schemas.openxmlformats.org/officeDocument/2006/relationships/image" Target="../media/image130.jpe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52.jpg"/><Relationship Id="rId22" Type="http://schemas.openxmlformats.org/officeDocument/2006/relationships/image" Target="../media/image13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1.jpe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25.jpeg"/><Relationship Id="rId1" Type="http://schemas.openxmlformats.org/officeDocument/2006/relationships/slideLayout" Target="../slideLayouts/slideLayout31.xml"/><Relationship Id="rId6" Type="http://schemas.openxmlformats.org/officeDocument/2006/relationships/image" Target="../media/image11.png"/><Relationship Id="rId11" Type="http://schemas.openxmlformats.org/officeDocument/2006/relationships/image" Target="../media/image20.jpeg"/><Relationship Id="rId5" Type="http://schemas.openxmlformats.org/officeDocument/2006/relationships/image" Target="../media/image10.png"/><Relationship Id="rId15" Type="http://schemas.openxmlformats.org/officeDocument/2006/relationships/image" Target="../media/image24.png"/><Relationship Id="rId10" Type="http://schemas.openxmlformats.org/officeDocument/2006/relationships/image" Target="../media/image19.jpeg"/><Relationship Id="rId4" Type="http://schemas.openxmlformats.org/officeDocument/2006/relationships/image" Target="../media/image9.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DevOps 101</a:t>
            </a:r>
            <a:br>
              <a:rPr lang="en-US" dirty="0" smtClean="0"/>
            </a:br>
            <a:r>
              <a:rPr lang="en-US" dirty="0"/>
              <a:t/>
            </a:r>
            <a:br>
              <a:rPr lang="en-US" dirty="0"/>
            </a:br>
            <a:r>
              <a:rPr lang="en-US" dirty="0" smtClean="0"/>
              <a:t>part 1 of 3 </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1</a:t>
            </a:fld>
            <a:endParaRPr lang="en-US"/>
          </a:p>
        </p:txBody>
      </p:sp>
      <p:sp>
        <p:nvSpPr>
          <p:cNvPr id="5" name="Text Placeholder 4"/>
          <p:cNvSpPr>
            <a:spLocks noGrp="1"/>
          </p:cNvSpPr>
          <p:nvPr>
            <p:ph type="body" sz="quarter" idx="13"/>
          </p:nvPr>
        </p:nvSpPr>
        <p:spPr/>
        <p:txBody>
          <a:bodyPr/>
          <a:lstStyle/>
          <a:p>
            <a:pPr marL="285750" indent="-285750">
              <a:buFont typeface="Arial" panose="020B0604020202020204" pitchFamily="34" charset="0"/>
              <a:buChar char="•"/>
            </a:pPr>
            <a:r>
              <a:rPr lang="en-US" dirty="0"/>
              <a:t>Application Economy </a:t>
            </a:r>
          </a:p>
          <a:p>
            <a:pPr marL="285750" indent="-285750">
              <a:buFont typeface="Arial" panose="020B0604020202020204" pitchFamily="34" charset="0"/>
              <a:buChar char="•"/>
            </a:pPr>
            <a:r>
              <a:rPr lang="en-US" dirty="0"/>
              <a:t>Software Development Life Cycle  (SDLC)</a:t>
            </a:r>
          </a:p>
          <a:p>
            <a:pPr marL="285750" indent="-285750">
              <a:buFont typeface="Arial" panose="020B0604020202020204" pitchFamily="34" charset="0"/>
              <a:buChar char="•"/>
            </a:pPr>
            <a:r>
              <a:rPr lang="en-US" dirty="0"/>
              <a:t>DevOps History</a:t>
            </a:r>
          </a:p>
          <a:p>
            <a:pPr marL="285750" indent="-285750">
              <a:buFont typeface="Arial" panose="020B0604020202020204" pitchFamily="34" charset="0"/>
              <a:buChar char="•"/>
            </a:pPr>
            <a:r>
              <a:rPr lang="en-US" dirty="0"/>
              <a:t>What is DevOps Defined</a:t>
            </a:r>
          </a:p>
          <a:p>
            <a:pPr marL="285750" indent="-285750">
              <a:buFont typeface="Arial" panose="020B0604020202020204" pitchFamily="34" charset="0"/>
              <a:buChar char="•"/>
            </a:pPr>
            <a:r>
              <a:rPr lang="en-US" dirty="0"/>
              <a:t>A Call to Arms </a:t>
            </a:r>
          </a:p>
          <a:p>
            <a:pPr lvl="1"/>
            <a:endParaRPr lang="en-US" dirty="0"/>
          </a:p>
        </p:txBody>
      </p:sp>
    </p:spTree>
    <p:extLst>
      <p:ext uri="{BB962C8B-B14F-4D97-AF65-F5344CB8AC3E}">
        <p14:creationId xmlns:p14="http://schemas.microsoft.com/office/powerpoint/2010/main" val="2835303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6606" y="2270999"/>
            <a:ext cx="6257925" cy="1278731"/>
          </a:xfrm>
          <a:prstGeom prst="rect">
            <a:avLst/>
          </a:prstGeom>
        </p:spPr>
      </p:pic>
      <p:pic>
        <p:nvPicPr>
          <p:cNvPr id="2" name="Picture 1"/>
          <p:cNvPicPr>
            <a:picLocks noChangeAspect="1"/>
          </p:cNvPicPr>
          <p:nvPr/>
        </p:nvPicPr>
        <p:blipFill>
          <a:blip r:embed="rId3"/>
          <a:stretch>
            <a:fillRect/>
          </a:stretch>
        </p:blipFill>
        <p:spPr>
          <a:xfrm>
            <a:off x="640794" y="502919"/>
            <a:ext cx="1176575" cy="2390209"/>
          </a:xfrm>
          <a:prstGeom prst="rect">
            <a:avLst/>
          </a:prstGeom>
        </p:spPr>
      </p:pic>
      <p:pic>
        <p:nvPicPr>
          <p:cNvPr id="3" name="Picture 2"/>
          <p:cNvPicPr>
            <a:picLocks noChangeAspect="1"/>
          </p:cNvPicPr>
          <p:nvPr/>
        </p:nvPicPr>
        <p:blipFill>
          <a:blip r:embed="rId4"/>
          <a:stretch>
            <a:fillRect/>
          </a:stretch>
        </p:blipFill>
        <p:spPr>
          <a:xfrm>
            <a:off x="3069670" y="977980"/>
            <a:ext cx="3364706" cy="892969"/>
          </a:xfrm>
          <a:prstGeom prst="rect">
            <a:avLst/>
          </a:prstGeom>
        </p:spPr>
      </p:pic>
      <p:pic>
        <p:nvPicPr>
          <p:cNvPr id="6" name="Picture 5"/>
          <p:cNvPicPr>
            <a:picLocks noChangeAspect="1"/>
          </p:cNvPicPr>
          <p:nvPr/>
        </p:nvPicPr>
        <p:blipFill>
          <a:blip r:embed="rId5"/>
          <a:stretch>
            <a:fillRect/>
          </a:stretch>
        </p:blipFill>
        <p:spPr>
          <a:xfrm>
            <a:off x="3328989" y="3714036"/>
            <a:ext cx="2486025" cy="2636044"/>
          </a:xfrm>
          <a:prstGeom prst="rect">
            <a:avLst/>
          </a:prstGeom>
        </p:spPr>
      </p:pic>
      <p:pic>
        <p:nvPicPr>
          <p:cNvPr id="7" name="Picture 6"/>
          <p:cNvPicPr>
            <a:picLocks noChangeAspect="1"/>
          </p:cNvPicPr>
          <p:nvPr/>
        </p:nvPicPr>
        <p:blipFill>
          <a:blip r:embed="rId6"/>
          <a:stretch>
            <a:fillRect/>
          </a:stretch>
        </p:blipFill>
        <p:spPr>
          <a:xfrm>
            <a:off x="743665" y="2792492"/>
            <a:ext cx="7022306" cy="921544"/>
          </a:xfrm>
          <a:prstGeom prst="rect">
            <a:avLst/>
          </a:prstGeom>
        </p:spPr>
      </p:pic>
    </p:spTree>
    <p:extLst>
      <p:ext uri="{BB962C8B-B14F-4D97-AF65-F5344CB8AC3E}">
        <p14:creationId xmlns:p14="http://schemas.microsoft.com/office/powerpoint/2010/main" val="1427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4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5595078" y="2092077"/>
            <a:ext cx="1371994" cy="810245"/>
            <a:chOff x="7029740" y="1913022"/>
            <a:chExt cx="1371994" cy="810245"/>
          </a:xfrm>
        </p:grpSpPr>
        <p:sp>
          <p:nvSpPr>
            <p:cNvPr id="90" name="Rectangle 89"/>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a:solidFill>
                    <a:schemeClr val="tx1"/>
                  </a:solidFill>
                  <a:cs typeface="Calibri" pitchFamily="34" charset="0"/>
                </a:rPr>
                <a:t>OPERATIONS</a:t>
              </a:r>
            </a:p>
          </p:txBody>
        </p:sp>
        <p:pic>
          <p:nvPicPr>
            <p:cNvPr id="91" name="Picture 90"/>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47" name="Pentagon 46"/>
          <p:cNvSpPr/>
          <p:nvPr/>
        </p:nvSpPr>
        <p:spPr>
          <a:xfrm>
            <a:off x="-60384" y="4105909"/>
            <a:ext cx="4475528" cy="298743"/>
          </a:xfrm>
          <a:prstGeom prst="homePlate">
            <a:avLst/>
          </a:prstGeom>
          <a:solidFill>
            <a:srgbClr val="7030A0"/>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48" name="Pentagon 47"/>
          <p:cNvSpPr/>
          <p:nvPr/>
        </p:nvSpPr>
        <p:spPr>
          <a:xfrm flipH="1">
            <a:off x="4792465" y="4105909"/>
            <a:ext cx="4420546" cy="298743"/>
          </a:xfrm>
          <a:prstGeom prst="homePlate">
            <a:avLst/>
          </a:prstGeom>
          <a:solidFill>
            <a:srgbClr val="7030A0"/>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49" name="Pentagon 48"/>
          <p:cNvSpPr/>
          <p:nvPr/>
        </p:nvSpPr>
        <p:spPr>
          <a:xfrm>
            <a:off x="-49783" y="4458121"/>
            <a:ext cx="4464431" cy="298743"/>
          </a:xfrm>
          <a:prstGeom prst="homePlate">
            <a:avLst/>
          </a:prstGeom>
          <a:solidFill>
            <a:srgbClr val="7030A0"/>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50" name="Pentagon 49"/>
          <p:cNvSpPr/>
          <p:nvPr/>
        </p:nvSpPr>
        <p:spPr>
          <a:xfrm>
            <a:off x="-47634" y="4810333"/>
            <a:ext cx="4462183" cy="298743"/>
          </a:xfrm>
          <a:prstGeom prst="homePlate">
            <a:avLst/>
          </a:prstGeom>
          <a:solidFill>
            <a:srgbClr val="7030A0"/>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51" name="Pentagon 50"/>
          <p:cNvSpPr/>
          <p:nvPr/>
        </p:nvSpPr>
        <p:spPr>
          <a:xfrm flipH="1">
            <a:off x="4792466" y="4458121"/>
            <a:ext cx="4420550" cy="298743"/>
          </a:xfrm>
          <a:prstGeom prst="homePlate">
            <a:avLst/>
          </a:prstGeom>
          <a:solidFill>
            <a:srgbClr val="7030A0"/>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52" name="Pentagon 51"/>
          <p:cNvSpPr/>
          <p:nvPr/>
        </p:nvSpPr>
        <p:spPr>
          <a:xfrm flipH="1">
            <a:off x="4792464" y="4810333"/>
            <a:ext cx="4420550" cy="298743"/>
          </a:xfrm>
          <a:prstGeom prst="homePlate">
            <a:avLst/>
          </a:prstGeom>
          <a:solidFill>
            <a:srgbClr val="7030A0"/>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Legacy and proprietary apps/infrastructure</a:t>
            </a:r>
            <a:endParaRPr lang="en-US" sz="1400" b="1" kern="0" dirty="0">
              <a:solidFill>
                <a:schemeClr val="accent4"/>
              </a:solidFill>
              <a:cs typeface="Arial Unicode MS" pitchFamily="34" charset="-128"/>
            </a:endParaRPr>
          </a:p>
        </p:txBody>
      </p:sp>
      <p:sp>
        <p:nvSpPr>
          <p:cNvPr id="82" name="Rectangle 81"/>
          <p:cNvSpPr/>
          <p:nvPr/>
        </p:nvSpPr>
        <p:spPr>
          <a:xfrm>
            <a:off x="4448504" y="2281626"/>
            <a:ext cx="306659" cy="3020403"/>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smtClean="0"/>
              <a:t>What are Challenges that Companies are Experiencing?</a:t>
            </a:r>
            <a:endParaRPr lang="en-US" dirty="0"/>
          </a:p>
        </p:txBody>
      </p:sp>
      <p:grpSp>
        <p:nvGrpSpPr>
          <p:cNvPr id="15" name="Group 14"/>
          <p:cNvGrpSpPr/>
          <p:nvPr/>
        </p:nvGrpSpPr>
        <p:grpSpPr>
          <a:xfrm>
            <a:off x="905456" y="3059051"/>
            <a:ext cx="3527144" cy="209143"/>
            <a:chOff x="706857" y="3519486"/>
            <a:chExt cx="3945159" cy="161926"/>
          </a:xfrm>
        </p:grpSpPr>
        <p:cxnSp>
          <p:nvCxnSpPr>
            <p:cNvPr id="12" name="Straight Arrow Connector 11"/>
            <p:cNvCxnSpPr/>
            <p:nvPr/>
          </p:nvCxnSpPr>
          <p:spPr>
            <a:xfrm>
              <a:off x="706857" y="3600450"/>
              <a:ext cx="3945159" cy="0"/>
            </a:xfrm>
            <a:prstGeom prst="straightConnector1">
              <a:avLst/>
            </a:prstGeom>
            <a:ln w="28575">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30" name="Group 29"/>
          <p:cNvGrpSpPr/>
          <p:nvPr/>
        </p:nvGrpSpPr>
        <p:grpSpPr>
          <a:xfrm>
            <a:off x="4771065" y="3035443"/>
            <a:ext cx="3382337" cy="256359"/>
            <a:chOff x="3958284" y="1676400"/>
            <a:chExt cx="3559895" cy="256359"/>
          </a:xfrm>
        </p:grpSpPr>
        <p:grpSp>
          <p:nvGrpSpPr>
            <p:cNvPr id="28" name="Group 27"/>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958284" y="1676400"/>
                <a:ext cx="0" cy="256359"/>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5157889" y="1722837"/>
              <a:ext cx="712204" cy="161925"/>
            </a:xfrm>
            <a:prstGeom prst="rect">
              <a:avLst/>
            </a:prstGeom>
            <a:solidFill>
              <a:schemeClr val="bg2"/>
            </a:solidFill>
          </p:spPr>
          <p:txBody>
            <a:bodyPr wrap="none" tIns="91440" bIns="91440" rtlCol="0" anchor="ctr" anchorCtr="0">
              <a:noAutofit/>
            </a:bodyPr>
            <a:lstStyle/>
            <a:p>
              <a:pPr algn="ctr"/>
              <a:r>
                <a:rPr lang="en-US" sz="1200" b="1" dirty="0"/>
                <a:t>STABILITY</a:t>
              </a:r>
            </a:p>
          </p:txBody>
        </p:sp>
      </p:grpSp>
      <p:sp>
        <p:nvSpPr>
          <p:cNvPr id="39" name="Explosion 1 38"/>
          <p:cNvSpPr/>
          <p:nvPr/>
        </p:nvSpPr>
        <p:spPr>
          <a:xfrm rot="10245964">
            <a:off x="4397070" y="4752363"/>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40" name="Explosion 1 39"/>
          <p:cNvSpPr/>
          <p:nvPr/>
        </p:nvSpPr>
        <p:spPr>
          <a:xfrm>
            <a:off x="4400798" y="4407750"/>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41" name="Explosion 1 40"/>
          <p:cNvSpPr/>
          <p:nvPr/>
        </p:nvSpPr>
        <p:spPr>
          <a:xfrm rot="9641753">
            <a:off x="4400798" y="4043437"/>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85"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341077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6" name="Group 85"/>
          <p:cNvGrpSpPr/>
          <p:nvPr/>
        </p:nvGrpSpPr>
        <p:grpSpPr>
          <a:xfrm>
            <a:off x="2147319" y="2092077"/>
            <a:ext cx="1475793" cy="810245"/>
            <a:chOff x="628650" y="1913022"/>
            <a:chExt cx="1475793" cy="810245"/>
          </a:xfrm>
        </p:grpSpPr>
        <p:sp>
          <p:nvSpPr>
            <p:cNvPr id="87" name="Rectangle 86"/>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endParaRPr lang="en-US" sz="1400" dirty="0">
                <a:solidFill>
                  <a:schemeClr val="tx1"/>
                </a:solidFill>
                <a:cs typeface="Calibri" pitchFamily="34" charset="0"/>
              </a:endParaRPr>
            </a:p>
          </p:txBody>
        </p:sp>
        <p:pic>
          <p:nvPicPr>
            <p:cNvPr id="88" name="Picture 87"/>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92" name="Group 91"/>
          <p:cNvGrpSpPr/>
          <p:nvPr/>
        </p:nvGrpSpPr>
        <p:grpSpPr>
          <a:xfrm>
            <a:off x="8245320" y="3095688"/>
            <a:ext cx="589566" cy="514879"/>
            <a:chOff x="8434271" y="2733514"/>
            <a:chExt cx="589566" cy="514879"/>
          </a:xfrm>
        </p:grpSpPr>
        <p:pic>
          <p:nvPicPr>
            <p:cNvPr id="93" name="Picture 92" descr="Thought_Leadership_2_customer_experience_v1.eps"/>
            <p:cNvPicPr>
              <a:picLocks noChangeAspect="1"/>
            </p:cNvPicPr>
            <p:nvPr/>
          </p:nvPicPr>
          <p:blipFill rotWithShape="1">
            <a:blip r:embed="rId5" cstate="screen">
              <a:biLevel thresh="50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94" name="Rounded Rectangle 9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9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47" y="292371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Rectangle 102"/>
          <p:cNvSpPr/>
          <p:nvPr/>
        </p:nvSpPr>
        <p:spPr>
          <a:xfrm>
            <a:off x="4420265" y="3402546"/>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5" name="Rectangle 104"/>
          <p:cNvSpPr/>
          <p:nvPr/>
        </p:nvSpPr>
        <p:spPr>
          <a:xfrm>
            <a:off x="7119394" y="3402546"/>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Multiply 37"/>
          <p:cNvSpPr/>
          <p:nvPr/>
        </p:nvSpPr>
        <p:spPr>
          <a:xfrm>
            <a:off x="1377866"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4176790"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2777328"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4" name="Multiply 43"/>
          <p:cNvSpPr/>
          <p:nvPr/>
        </p:nvSpPr>
        <p:spPr>
          <a:xfrm>
            <a:off x="5576252"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5" name="Multiply 44"/>
          <p:cNvSpPr/>
          <p:nvPr/>
        </p:nvSpPr>
        <p:spPr>
          <a:xfrm>
            <a:off x="6975714"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6"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341077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Explosion 1 79"/>
          <p:cNvSpPr/>
          <p:nvPr/>
        </p:nvSpPr>
        <p:spPr>
          <a:xfrm rot="19865818">
            <a:off x="4400798" y="2890275"/>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306856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right)">
                                      <p:cBhvr>
                                        <p:cTn id="10" dur="1000"/>
                                        <p:tgtEl>
                                          <p:spTgt spid="30"/>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p:cTn id="13" dur="500" fill="hold"/>
                                        <p:tgtEl>
                                          <p:spTgt spid="80"/>
                                        </p:tgtEl>
                                        <p:attrNameLst>
                                          <p:attrName>ppt_w</p:attrName>
                                        </p:attrNameLst>
                                      </p:cBhvr>
                                      <p:tavLst>
                                        <p:tav tm="0">
                                          <p:val>
                                            <p:fltVal val="0"/>
                                          </p:val>
                                        </p:tav>
                                        <p:tav tm="100000">
                                          <p:val>
                                            <p:strVal val="#ppt_w"/>
                                          </p:val>
                                        </p:tav>
                                      </p:tavLst>
                                    </p:anim>
                                    <p:anim calcmode="lin" valueType="num">
                                      <p:cBhvr>
                                        <p:cTn id="14" dur="500" fill="hold"/>
                                        <p:tgtEl>
                                          <p:spTgt spid="80"/>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8"/>
                                        </p:tgtEl>
                                        <p:attrNameLst>
                                          <p:attrName>style.visibility</p:attrName>
                                        </p:attrNameLst>
                                      </p:cBhvr>
                                      <p:to>
                                        <p:strVal val="visible"/>
                                      </p:to>
                                    </p:set>
                                    <p:anim calcmode="lin" valueType="num">
                                      <p:cBhvr>
                                        <p:cTn id="20" dur="250" fill="hold"/>
                                        <p:tgtEl>
                                          <p:spTgt spid="38"/>
                                        </p:tgtEl>
                                        <p:attrNameLst>
                                          <p:attrName>ppt_w</p:attrName>
                                        </p:attrNameLst>
                                      </p:cBhvr>
                                      <p:tavLst>
                                        <p:tav tm="0">
                                          <p:val>
                                            <p:fltVal val="0"/>
                                          </p:val>
                                        </p:tav>
                                        <p:tav tm="100000">
                                          <p:val>
                                            <p:strVal val="#ppt_w"/>
                                          </p:val>
                                        </p:tav>
                                      </p:tavLst>
                                    </p:anim>
                                    <p:anim calcmode="lin" valueType="num">
                                      <p:cBhvr>
                                        <p:cTn id="21" dur="250" fill="hold"/>
                                        <p:tgtEl>
                                          <p:spTgt spid="38"/>
                                        </p:tgtEl>
                                        <p:attrNameLst>
                                          <p:attrName>ppt_h</p:attrName>
                                        </p:attrNameLst>
                                      </p:cBhvr>
                                      <p:tavLst>
                                        <p:tav tm="0">
                                          <p:val>
                                            <p:fltVal val="0"/>
                                          </p:val>
                                        </p:tav>
                                        <p:tav tm="100000">
                                          <p:val>
                                            <p:strVal val="#ppt_h"/>
                                          </p:val>
                                        </p:tav>
                                      </p:tavLst>
                                    </p:anim>
                                    <p:animEffect transition="in" filter="fade">
                                      <p:cBhvr>
                                        <p:cTn id="22" dur="250"/>
                                        <p:tgtEl>
                                          <p:spTgt spid="38"/>
                                        </p:tgtEl>
                                      </p:cBhvr>
                                    </p:animEffect>
                                  </p:childTnLst>
                                </p:cTn>
                              </p:par>
                              <p:par>
                                <p:cTn id="23" presetID="22" presetClass="entr" presetSubtype="8" fill="hold" nodeType="with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3"/>
                                        </p:tgtEl>
                                        <p:attrNameLst>
                                          <p:attrName>style.visibility</p:attrName>
                                        </p:attrNameLst>
                                      </p:cBhvr>
                                      <p:to>
                                        <p:strVal val="visible"/>
                                      </p:to>
                                    </p:set>
                                    <p:anim calcmode="lin" valueType="num">
                                      <p:cBhvr>
                                        <p:cTn id="28" dur="250" fill="hold"/>
                                        <p:tgtEl>
                                          <p:spTgt spid="43"/>
                                        </p:tgtEl>
                                        <p:attrNameLst>
                                          <p:attrName>ppt_w</p:attrName>
                                        </p:attrNameLst>
                                      </p:cBhvr>
                                      <p:tavLst>
                                        <p:tav tm="0">
                                          <p:val>
                                            <p:fltVal val="0"/>
                                          </p:val>
                                        </p:tav>
                                        <p:tav tm="100000">
                                          <p:val>
                                            <p:strVal val="#ppt_w"/>
                                          </p:val>
                                        </p:tav>
                                      </p:tavLst>
                                    </p:anim>
                                    <p:anim calcmode="lin" valueType="num">
                                      <p:cBhvr>
                                        <p:cTn id="29" dur="250" fill="hold"/>
                                        <p:tgtEl>
                                          <p:spTgt spid="43"/>
                                        </p:tgtEl>
                                        <p:attrNameLst>
                                          <p:attrName>ppt_h</p:attrName>
                                        </p:attrNameLst>
                                      </p:cBhvr>
                                      <p:tavLst>
                                        <p:tav tm="0">
                                          <p:val>
                                            <p:fltVal val="0"/>
                                          </p:val>
                                        </p:tav>
                                        <p:tav tm="100000">
                                          <p:val>
                                            <p:strVal val="#ppt_h"/>
                                          </p:val>
                                        </p:tav>
                                      </p:tavLst>
                                    </p:anim>
                                    <p:animEffect transition="in" filter="fade">
                                      <p:cBhvr>
                                        <p:cTn id="30" dur="250"/>
                                        <p:tgtEl>
                                          <p:spTgt spid="43"/>
                                        </p:tgtEl>
                                      </p:cBhvr>
                                    </p:animEffect>
                                  </p:childTnLst>
                                </p:cTn>
                              </p:par>
                              <p:par>
                                <p:cTn id="31" presetID="22" presetClass="entr" presetSubtype="8" fill="hold" nodeType="withEffect">
                                  <p:stCondLst>
                                    <p:cond delay="150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2"/>
                                        </p:tgtEl>
                                        <p:attrNameLst>
                                          <p:attrName>style.visibility</p:attrName>
                                        </p:attrNameLst>
                                      </p:cBhvr>
                                      <p:to>
                                        <p:strVal val="visible"/>
                                      </p:to>
                                    </p:set>
                                    <p:anim calcmode="lin" valueType="num">
                                      <p:cBhvr>
                                        <p:cTn id="36" dur="250" fill="hold"/>
                                        <p:tgtEl>
                                          <p:spTgt spid="42"/>
                                        </p:tgtEl>
                                        <p:attrNameLst>
                                          <p:attrName>ppt_w</p:attrName>
                                        </p:attrNameLst>
                                      </p:cBhvr>
                                      <p:tavLst>
                                        <p:tav tm="0">
                                          <p:val>
                                            <p:fltVal val="0"/>
                                          </p:val>
                                        </p:tav>
                                        <p:tav tm="100000">
                                          <p:val>
                                            <p:strVal val="#ppt_w"/>
                                          </p:val>
                                        </p:tav>
                                      </p:tavLst>
                                    </p:anim>
                                    <p:anim calcmode="lin" valueType="num">
                                      <p:cBhvr>
                                        <p:cTn id="37" dur="250" fill="hold"/>
                                        <p:tgtEl>
                                          <p:spTgt spid="42"/>
                                        </p:tgtEl>
                                        <p:attrNameLst>
                                          <p:attrName>ppt_h</p:attrName>
                                        </p:attrNameLst>
                                      </p:cBhvr>
                                      <p:tavLst>
                                        <p:tav tm="0">
                                          <p:val>
                                            <p:fltVal val="0"/>
                                          </p:val>
                                        </p:tav>
                                        <p:tav tm="100000">
                                          <p:val>
                                            <p:strVal val="#ppt_h"/>
                                          </p:val>
                                        </p:tav>
                                      </p:tavLst>
                                    </p:anim>
                                    <p:animEffect transition="in" filter="fade">
                                      <p:cBhvr>
                                        <p:cTn id="38" dur="250"/>
                                        <p:tgtEl>
                                          <p:spTgt spid="42"/>
                                        </p:tgtEl>
                                      </p:cBhvr>
                                    </p:animEffect>
                                  </p:childTnLst>
                                </p:cTn>
                              </p:par>
                              <p:par>
                                <p:cTn id="39" presetID="22" presetClass="entr" presetSubtype="8" fill="hold" nodeType="withEffect">
                                  <p:stCondLst>
                                    <p:cond delay="225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4"/>
                                        </p:tgtEl>
                                        <p:attrNameLst>
                                          <p:attrName>style.visibility</p:attrName>
                                        </p:attrNameLst>
                                      </p:cBhvr>
                                      <p:to>
                                        <p:strVal val="visible"/>
                                      </p:to>
                                    </p:set>
                                    <p:anim calcmode="lin" valueType="num">
                                      <p:cBhvr>
                                        <p:cTn id="44" dur="250" fill="hold"/>
                                        <p:tgtEl>
                                          <p:spTgt spid="44"/>
                                        </p:tgtEl>
                                        <p:attrNameLst>
                                          <p:attrName>ppt_w</p:attrName>
                                        </p:attrNameLst>
                                      </p:cBhvr>
                                      <p:tavLst>
                                        <p:tav tm="0">
                                          <p:val>
                                            <p:fltVal val="0"/>
                                          </p:val>
                                        </p:tav>
                                        <p:tav tm="100000">
                                          <p:val>
                                            <p:strVal val="#ppt_w"/>
                                          </p:val>
                                        </p:tav>
                                      </p:tavLst>
                                    </p:anim>
                                    <p:anim calcmode="lin" valueType="num">
                                      <p:cBhvr>
                                        <p:cTn id="45" dur="250" fill="hold"/>
                                        <p:tgtEl>
                                          <p:spTgt spid="44"/>
                                        </p:tgtEl>
                                        <p:attrNameLst>
                                          <p:attrName>ppt_h</p:attrName>
                                        </p:attrNameLst>
                                      </p:cBhvr>
                                      <p:tavLst>
                                        <p:tav tm="0">
                                          <p:val>
                                            <p:fltVal val="0"/>
                                          </p:val>
                                        </p:tav>
                                        <p:tav tm="100000">
                                          <p:val>
                                            <p:strVal val="#ppt_h"/>
                                          </p:val>
                                        </p:tav>
                                      </p:tavLst>
                                    </p:anim>
                                    <p:animEffect transition="in" filter="fade">
                                      <p:cBhvr>
                                        <p:cTn id="46" dur="250"/>
                                        <p:tgtEl>
                                          <p:spTgt spid="44"/>
                                        </p:tgtEl>
                                      </p:cBhvr>
                                    </p:animEffect>
                                  </p:childTnLst>
                                </p:cTn>
                              </p:par>
                              <p:par>
                                <p:cTn id="47" presetID="22" presetClass="entr" presetSubtype="8" fill="hold" nodeType="withEffect">
                                  <p:stCondLst>
                                    <p:cond delay="3000"/>
                                  </p:stCondLst>
                                  <p:childTnLst>
                                    <p:set>
                                      <p:cBhvr>
                                        <p:cTn id="48" dur="1" fill="hold">
                                          <p:stCondLst>
                                            <p:cond delay="0"/>
                                          </p:stCondLst>
                                        </p:cTn>
                                        <p:tgtEl>
                                          <p:spTgt spid="55"/>
                                        </p:tgtEl>
                                        <p:attrNameLst>
                                          <p:attrName>style.visibility</p:attrName>
                                        </p:attrNameLst>
                                      </p:cBhvr>
                                      <p:to>
                                        <p:strVal val="visible"/>
                                      </p:to>
                                    </p:set>
                                    <p:animEffect transition="in" filter="wipe(left)">
                                      <p:cBhvr>
                                        <p:cTn id="49" dur="500"/>
                                        <p:tgtEl>
                                          <p:spTgt spid="55"/>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5"/>
                                        </p:tgtEl>
                                        <p:attrNameLst>
                                          <p:attrName>style.visibility</p:attrName>
                                        </p:attrNameLst>
                                      </p:cBhvr>
                                      <p:to>
                                        <p:strVal val="visible"/>
                                      </p:to>
                                    </p:set>
                                    <p:anim calcmode="lin" valueType="num">
                                      <p:cBhvr>
                                        <p:cTn id="52" dur="250" fill="hold"/>
                                        <p:tgtEl>
                                          <p:spTgt spid="45"/>
                                        </p:tgtEl>
                                        <p:attrNameLst>
                                          <p:attrName>ppt_w</p:attrName>
                                        </p:attrNameLst>
                                      </p:cBhvr>
                                      <p:tavLst>
                                        <p:tav tm="0">
                                          <p:val>
                                            <p:fltVal val="0"/>
                                          </p:val>
                                        </p:tav>
                                        <p:tav tm="100000">
                                          <p:val>
                                            <p:strVal val="#ppt_w"/>
                                          </p:val>
                                        </p:tav>
                                      </p:tavLst>
                                    </p:anim>
                                    <p:anim calcmode="lin" valueType="num">
                                      <p:cBhvr>
                                        <p:cTn id="53" dur="250" fill="hold"/>
                                        <p:tgtEl>
                                          <p:spTgt spid="45"/>
                                        </p:tgtEl>
                                        <p:attrNameLst>
                                          <p:attrName>ppt_h</p:attrName>
                                        </p:attrNameLst>
                                      </p:cBhvr>
                                      <p:tavLst>
                                        <p:tav tm="0">
                                          <p:val>
                                            <p:fltVal val="0"/>
                                          </p:val>
                                        </p:tav>
                                        <p:tav tm="100000">
                                          <p:val>
                                            <p:strVal val="#ppt_h"/>
                                          </p:val>
                                        </p:tav>
                                      </p:tavLst>
                                    </p:anim>
                                    <p:animEffect transition="in" filter="fade">
                                      <p:cBhvr>
                                        <p:cTn id="54" dur="250"/>
                                        <p:tgtEl>
                                          <p:spTgt spid="45"/>
                                        </p:tgtEl>
                                      </p:cBhvr>
                                    </p:animEffect>
                                  </p:childTnLst>
                                </p:cTn>
                              </p:par>
                              <p:par>
                                <p:cTn id="55" presetID="22" presetClass="entr" presetSubtype="8" fill="hold" nodeType="withEffect">
                                  <p:stCondLst>
                                    <p:cond delay="375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0-#ppt_w/2"/>
                                          </p:val>
                                        </p:tav>
                                        <p:tav tm="100000">
                                          <p:val>
                                            <p:strVal val="#ppt_x"/>
                                          </p:val>
                                        </p:tav>
                                      </p:tavLst>
                                    </p:anim>
                                    <p:anim calcmode="lin" valueType="num">
                                      <p:cBhvr additive="base">
                                        <p:cTn id="61" dur="500" fill="hold"/>
                                        <p:tgtEl>
                                          <p:spTgt spid="47"/>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1+#ppt_w/2"/>
                                          </p:val>
                                        </p:tav>
                                        <p:tav tm="100000">
                                          <p:val>
                                            <p:strVal val="#ppt_x"/>
                                          </p:val>
                                        </p:tav>
                                      </p:tavLst>
                                    </p:anim>
                                    <p:anim calcmode="lin" valueType="num">
                                      <p:cBhvr additive="base">
                                        <p:cTn id="65" dur="500" fill="hold"/>
                                        <p:tgtEl>
                                          <p:spTgt spid="48"/>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41"/>
                                        </p:tgtEl>
                                        <p:attrNameLst>
                                          <p:attrName>style.visibility</p:attrName>
                                        </p:attrNameLst>
                                      </p:cBhvr>
                                      <p:to>
                                        <p:strVal val="visible"/>
                                      </p:to>
                                    </p:set>
                                    <p:anim calcmode="lin" valueType="num">
                                      <p:cBhvr>
                                        <p:cTn id="68" dur="500" fill="hold"/>
                                        <p:tgtEl>
                                          <p:spTgt spid="41"/>
                                        </p:tgtEl>
                                        <p:attrNameLst>
                                          <p:attrName>ppt_w</p:attrName>
                                        </p:attrNameLst>
                                      </p:cBhvr>
                                      <p:tavLst>
                                        <p:tav tm="0">
                                          <p:val>
                                            <p:fltVal val="0"/>
                                          </p:val>
                                        </p:tav>
                                        <p:tav tm="100000">
                                          <p:val>
                                            <p:strVal val="#ppt_w"/>
                                          </p:val>
                                        </p:tav>
                                      </p:tavLst>
                                    </p:anim>
                                    <p:anim calcmode="lin" valueType="num">
                                      <p:cBhvr>
                                        <p:cTn id="69" dur="500" fill="hold"/>
                                        <p:tgtEl>
                                          <p:spTgt spid="41"/>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500" fill="hold"/>
                                        <p:tgtEl>
                                          <p:spTgt spid="49"/>
                                        </p:tgtEl>
                                        <p:attrNameLst>
                                          <p:attrName>ppt_x</p:attrName>
                                        </p:attrNameLst>
                                      </p:cBhvr>
                                      <p:tavLst>
                                        <p:tav tm="0">
                                          <p:val>
                                            <p:strVal val="0-#ppt_w/2"/>
                                          </p:val>
                                        </p:tav>
                                        <p:tav tm="100000">
                                          <p:val>
                                            <p:strVal val="#ppt_x"/>
                                          </p:val>
                                        </p:tav>
                                      </p:tavLst>
                                    </p:anim>
                                    <p:anim calcmode="lin" valueType="num">
                                      <p:cBhvr additive="base">
                                        <p:cTn id="73" dur="500" fill="hold"/>
                                        <p:tgtEl>
                                          <p:spTgt spid="49"/>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500" fill="hold"/>
                                        <p:tgtEl>
                                          <p:spTgt spid="51"/>
                                        </p:tgtEl>
                                        <p:attrNameLst>
                                          <p:attrName>ppt_x</p:attrName>
                                        </p:attrNameLst>
                                      </p:cBhvr>
                                      <p:tavLst>
                                        <p:tav tm="0">
                                          <p:val>
                                            <p:strVal val="1+#ppt_w/2"/>
                                          </p:val>
                                        </p:tav>
                                        <p:tav tm="100000">
                                          <p:val>
                                            <p:strVal val="#ppt_x"/>
                                          </p:val>
                                        </p:tav>
                                      </p:tavLst>
                                    </p:anim>
                                    <p:anim calcmode="lin" valueType="num">
                                      <p:cBhvr additive="base">
                                        <p:cTn id="81" dur="500" fill="hold"/>
                                        <p:tgtEl>
                                          <p:spTgt spid="51"/>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500" fill="hold"/>
                                        <p:tgtEl>
                                          <p:spTgt spid="50"/>
                                        </p:tgtEl>
                                        <p:attrNameLst>
                                          <p:attrName>ppt_x</p:attrName>
                                        </p:attrNameLst>
                                      </p:cBhvr>
                                      <p:tavLst>
                                        <p:tav tm="0">
                                          <p:val>
                                            <p:strVal val="0-#ppt_w/2"/>
                                          </p:val>
                                        </p:tav>
                                        <p:tav tm="100000">
                                          <p:val>
                                            <p:strVal val="#ppt_x"/>
                                          </p:val>
                                        </p:tav>
                                      </p:tavLst>
                                    </p:anim>
                                    <p:anim calcmode="lin" valueType="num">
                                      <p:cBhvr additive="base">
                                        <p:cTn id="85" dur="500" fill="hold"/>
                                        <p:tgtEl>
                                          <p:spTgt spid="50"/>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52"/>
                                        </p:tgtEl>
                                        <p:attrNameLst>
                                          <p:attrName>style.visibility</p:attrName>
                                        </p:attrNameLst>
                                      </p:cBhvr>
                                      <p:to>
                                        <p:strVal val="visible"/>
                                      </p:to>
                                    </p:set>
                                    <p:anim calcmode="lin" valueType="num">
                                      <p:cBhvr additive="base">
                                        <p:cTn id="88" dur="500" fill="hold"/>
                                        <p:tgtEl>
                                          <p:spTgt spid="52"/>
                                        </p:tgtEl>
                                        <p:attrNameLst>
                                          <p:attrName>ppt_x</p:attrName>
                                        </p:attrNameLst>
                                      </p:cBhvr>
                                      <p:tavLst>
                                        <p:tav tm="0">
                                          <p:val>
                                            <p:strVal val="1+#ppt_w/2"/>
                                          </p:val>
                                        </p:tav>
                                        <p:tav tm="100000">
                                          <p:val>
                                            <p:strVal val="#ppt_x"/>
                                          </p:val>
                                        </p:tav>
                                      </p:tavLst>
                                    </p:anim>
                                    <p:anim calcmode="lin" valueType="num">
                                      <p:cBhvr additive="base">
                                        <p:cTn id="89" dur="500" fill="hold"/>
                                        <p:tgtEl>
                                          <p:spTgt spid="52"/>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39"/>
                                        </p:tgtEl>
                                        <p:attrNameLst>
                                          <p:attrName>style.visibility</p:attrName>
                                        </p:attrNameLst>
                                      </p:cBhvr>
                                      <p:to>
                                        <p:strVal val="visible"/>
                                      </p:to>
                                    </p:set>
                                    <p:anim calcmode="lin" valueType="num">
                                      <p:cBhvr>
                                        <p:cTn id="92" dur="500" fill="hold"/>
                                        <p:tgtEl>
                                          <p:spTgt spid="39"/>
                                        </p:tgtEl>
                                        <p:attrNameLst>
                                          <p:attrName>ppt_w</p:attrName>
                                        </p:attrNameLst>
                                      </p:cBhvr>
                                      <p:tavLst>
                                        <p:tav tm="0">
                                          <p:val>
                                            <p:fltVal val="0"/>
                                          </p:val>
                                        </p:tav>
                                        <p:tav tm="100000">
                                          <p:val>
                                            <p:strVal val="#ppt_w"/>
                                          </p:val>
                                        </p:tav>
                                      </p:tavLst>
                                    </p:anim>
                                    <p:anim calcmode="lin" valueType="num">
                                      <p:cBhvr>
                                        <p:cTn id="93"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39" grpId="0" animBg="1"/>
      <p:bldP spid="40" grpId="0" animBg="1"/>
      <p:bldP spid="41" grpId="0" animBg="1"/>
      <p:bldP spid="38" grpId="0" animBg="1"/>
      <p:bldP spid="42" grpId="0" animBg="1"/>
      <p:bldP spid="43" grpId="0" animBg="1"/>
      <p:bldP spid="44" grpId="0" animBg="1"/>
      <p:bldP spid="45"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Patrick </a:t>
            </a:r>
            <a:r>
              <a:rPr lang="en-US" dirty="0" err="1" smtClean="0"/>
              <a:t>Debios</a:t>
            </a:r>
            <a:endParaRPr lang="en-US" dirty="0"/>
          </a:p>
        </p:txBody>
      </p:sp>
      <p:sp>
        <p:nvSpPr>
          <p:cNvPr id="3" name="Text Placeholder 2"/>
          <p:cNvSpPr>
            <a:spLocks noGrp="1"/>
          </p:cNvSpPr>
          <p:nvPr>
            <p:ph type="body" sz="quarter" idx="10"/>
          </p:nvPr>
        </p:nvSpPr>
        <p:spPr>
          <a:xfrm>
            <a:off x="6733955" y="4193493"/>
            <a:ext cx="2502195" cy="857692"/>
          </a:xfrm>
        </p:spPr>
        <p:txBody>
          <a:bodyPr/>
          <a:lstStyle/>
          <a:p>
            <a:r>
              <a:rPr lang="en-US" dirty="0" smtClean="0"/>
              <a:t>Infrastructure guys</a:t>
            </a:r>
            <a:endParaRPr lang="en-US" dirty="0"/>
          </a:p>
        </p:txBody>
      </p:sp>
      <p:pic>
        <p:nvPicPr>
          <p:cNvPr id="1026" name="Picture 2" descr="http://itrevolution.com/wp-content/uploads/2012/03/deb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67" y="2091287"/>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297809" y="2681735"/>
            <a:ext cx="351011" cy="905651"/>
          </a:xfrm>
          <a:prstGeom prst="rect">
            <a:avLst/>
          </a:prstGeom>
        </p:spPr>
      </p:pic>
      <p:sp>
        <p:nvSpPr>
          <p:cNvPr id="6" name="Title 1"/>
          <p:cNvSpPr txBox="1">
            <a:spLocks/>
          </p:cNvSpPr>
          <p:nvPr/>
        </p:nvSpPr>
        <p:spPr bwMode="gray">
          <a:xfrm>
            <a:off x="7673374" y="1934672"/>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 name="Title 1"/>
          <p:cNvSpPr txBox="1">
            <a:spLocks/>
          </p:cNvSpPr>
          <p:nvPr/>
        </p:nvSpPr>
        <p:spPr bwMode="gray">
          <a:xfrm>
            <a:off x="5742388" y="2321661"/>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p>
        </p:txBody>
      </p:sp>
      <p:sp>
        <p:nvSpPr>
          <p:cNvPr id="8" name="Title 1"/>
          <p:cNvSpPr txBox="1">
            <a:spLocks/>
          </p:cNvSpPr>
          <p:nvPr/>
        </p:nvSpPr>
        <p:spPr bwMode="gray">
          <a:xfrm>
            <a:off x="4940920" y="1582497"/>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grpSp>
        <p:nvGrpSpPr>
          <p:cNvPr id="4" name="Group 3"/>
          <p:cNvGrpSpPr/>
          <p:nvPr/>
        </p:nvGrpSpPr>
        <p:grpSpPr>
          <a:xfrm>
            <a:off x="390534" y="1883346"/>
            <a:ext cx="815460" cy="1833192"/>
            <a:chOff x="904856" y="1270567"/>
            <a:chExt cx="871317" cy="3135704"/>
          </a:xfrm>
        </p:grpSpPr>
        <p:pic>
          <p:nvPicPr>
            <p:cNvPr id="9" name="Picture 8" descr="developer-blue.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72" y="1270567"/>
              <a:ext cx="528204" cy="711326"/>
            </a:xfrm>
            <a:prstGeom prst="rect">
              <a:avLst/>
            </a:prstGeom>
          </p:spPr>
        </p:pic>
        <p:sp>
          <p:nvSpPr>
            <p:cNvPr id="10" name="TextBox 9"/>
            <p:cNvSpPr txBox="1"/>
            <p:nvPr/>
          </p:nvSpPr>
          <p:spPr>
            <a:xfrm>
              <a:off x="904856" y="1964051"/>
              <a:ext cx="871317" cy="109639"/>
            </a:xfrm>
            <a:prstGeom prst="rect">
              <a:avLst/>
            </a:prstGeom>
            <a:noFill/>
          </p:spPr>
          <p:txBody>
            <a:bodyPr wrap="square" rtlCol="0" anchor="ctr">
              <a:noAutofit/>
            </a:bodyPr>
            <a:lstStyle/>
            <a:p>
              <a:pPr algn="ctr"/>
              <a:r>
                <a:rPr lang="en-US" sz="800" dirty="0"/>
                <a:t>Developer 1</a:t>
              </a:r>
            </a:p>
          </p:txBody>
        </p:sp>
        <p:pic>
          <p:nvPicPr>
            <p:cNvPr id="11" name="Picture 10"/>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72" y="2319217"/>
              <a:ext cx="528204" cy="695922"/>
            </a:xfrm>
            <a:prstGeom prst="rect">
              <a:avLst/>
            </a:prstGeom>
          </p:spPr>
        </p:pic>
        <p:sp>
          <p:nvSpPr>
            <p:cNvPr id="12" name="TextBox 11"/>
            <p:cNvSpPr txBox="1"/>
            <p:nvPr/>
          </p:nvSpPr>
          <p:spPr>
            <a:xfrm>
              <a:off x="934140" y="2998954"/>
              <a:ext cx="812749" cy="126224"/>
            </a:xfrm>
            <a:prstGeom prst="rect">
              <a:avLst/>
            </a:prstGeom>
            <a:noFill/>
          </p:spPr>
          <p:txBody>
            <a:bodyPr wrap="square" rtlCol="0" anchor="ctr">
              <a:noAutofit/>
            </a:bodyPr>
            <a:lstStyle/>
            <a:p>
              <a:pPr algn="ctr"/>
              <a:r>
                <a:rPr lang="en-US" sz="800" dirty="0"/>
                <a:t>Developer 2</a:t>
              </a:r>
            </a:p>
          </p:txBody>
        </p:sp>
        <p:pic>
          <p:nvPicPr>
            <p:cNvPr id="13" name="Picture 12"/>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50850" y="3640132"/>
              <a:ext cx="528204" cy="690675"/>
            </a:xfrm>
            <a:prstGeom prst="rect">
              <a:avLst/>
            </a:prstGeom>
          </p:spPr>
        </p:pic>
        <p:sp>
          <p:nvSpPr>
            <p:cNvPr id="14" name="TextBox 13"/>
            <p:cNvSpPr txBox="1"/>
            <p:nvPr/>
          </p:nvSpPr>
          <p:spPr>
            <a:xfrm>
              <a:off x="960713" y="4310690"/>
              <a:ext cx="759603" cy="95581"/>
            </a:xfrm>
            <a:prstGeom prst="rect">
              <a:avLst/>
            </a:prstGeom>
            <a:noFill/>
          </p:spPr>
          <p:txBody>
            <a:bodyPr wrap="square" rtlCol="0" anchor="ctr">
              <a:noAutofit/>
            </a:bodyPr>
            <a:lstStyle/>
            <a:p>
              <a:pPr algn="ctr"/>
              <a:r>
                <a:rPr lang="en-US" sz="800" dirty="0"/>
                <a:t>Developer n</a:t>
              </a:r>
            </a:p>
          </p:txBody>
        </p:sp>
      </p:grpSp>
      <p:grpSp>
        <p:nvGrpSpPr>
          <p:cNvPr id="15" name="Group 14"/>
          <p:cNvGrpSpPr/>
          <p:nvPr/>
        </p:nvGrpSpPr>
        <p:grpSpPr>
          <a:xfrm>
            <a:off x="7234331" y="4637288"/>
            <a:ext cx="1015450" cy="717131"/>
            <a:chOff x="7178708" y="2110134"/>
            <a:chExt cx="745586" cy="1308904"/>
          </a:xfrm>
        </p:grpSpPr>
        <p:pic>
          <p:nvPicPr>
            <p:cNvPr id="16" name="Picture 1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7" name="Picture 1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8" name="Picture 1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9" name="Picture 1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20" name="Picture 1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21" name="Picture 2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22" name="Picture 2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23" name="Picture 2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24" name="Picture 2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25" name="Picture 2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26" name="Picture 2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27" name="TextBox 26"/>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a:t>Production</a:t>
              </a:r>
            </a:p>
          </p:txBody>
        </p:sp>
      </p:grpSp>
      <p:sp>
        <p:nvSpPr>
          <p:cNvPr id="29" name="Title 1"/>
          <p:cNvSpPr txBox="1">
            <a:spLocks/>
          </p:cNvSpPr>
          <p:nvPr/>
        </p:nvSpPr>
        <p:spPr bwMode="gray">
          <a:xfrm>
            <a:off x="6748378" y="1506180"/>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p>
        </p:txBody>
      </p:sp>
      <p:sp>
        <p:nvSpPr>
          <p:cNvPr id="28" name="Rectangle 27"/>
          <p:cNvSpPr/>
          <p:nvPr/>
        </p:nvSpPr>
        <p:spPr>
          <a:xfrm>
            <a:off x="6941544" y="3959117"/>
            <a:ext cx="1864613" cy="369332"/>
          </a:xfrm>
          <a:prstGeom prst="rect">
            <a:avLst/>
          </a:prstGeom>
        </p:spPr>
        <p:txBody>
          <a:bodyPr wrap="none">
            <a:spAutoFit/>
          </a:bodyPr>
          <a:lstStyle/>
          <a:p>
            <a:r>
              <a:rPr lang="en-US" dirty="0"/>
              <a:t>Operations guys</a:t>
            </a:r>
          </a:p>
        </p:txBody>
      </p:sp>
      <p:grpSp>
        <p:nvGrpSpPr>
          <p:cNvPr id="30" name="Group 29"/>
          <p:cNvGrpSpPr/>
          <p:nvPr/>
        </p:nvGrpSpPr>
        <p:grpSpPr>
          <a:xfrm>
            <a:off x="774767" y="3785317"/>
            <a:ext cx="7094559" cy="2802027"/>
            <a:chOff x="774766" y="2930447"/>
            <a:chExt cx="7094559" cy="2802027"/>
          </a:xfrm>
        </p:grpSpPr>
        <p:grpSp>
          <p:nvGrpSpPr>
            <p:cNvPr id="32" name="Group 31"/>
            <p:cNvGrpSpPr/>
            <p:nvPr/>
          </p:nvGrpSpPr>
          <p:grpSpPr>
            <a:xfrm>
              <a:off x="1573376" y="2930447"/>
              <a:ext cx="659155" cy="920215"/>
              <a:chOff x="1520740" y="2900050"/>
              <a:chExt cx="659155" cy="920215"/>
            </a:xfrm>
          </p:grpSpPr>
          <p:pic>
            <p:nvPicPr>
              <p:cNvPr id="33" name="Picture 3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520740" y="2900050"/>
                <a:ext cx="453362" cy="504326"/>
              </a:xfrm>
              <a:prstGeom prst="rect">
                <a:avLst/>
              </a:prstGeom>
            </p:spPr>
          </p:pic>
          <p:sp>
            <p:nvSpPr>
              <p:cNvPr id="34" name="TextBox 33"/>
              <p:cNvSpPr txBox="1"/>
              <p:nvPr/>
            </p:nvSpPr>
            <p:spPr>
              <a:xfrm>
                <a:off x="1520740" y="3450933"/>
                <a:ext cx="659155" cy="369332"/>
              </a:xfrm>
              <a:prstGeom prst="rect">
                <a:avLst/>
              </a:prstGeom>
              <a:noFill/>
            </p:spPr>
            <p:txBody>
              <a:bodyPr wrap="none" rtlCol="0">
                <a:spAutoFit/>
              </a:bodyPr>
              <a:lstStyle/>
              <a:p>
                <a:r>
                  <a:rPr lang="en-US" dirty="0"/>
                  <a:t>DEV</a:t>
                </a:r>
              </a:p>
            </p:txBody>
          </p:sp>
        </p:grpSp>
        <p:grpSp>
          <p:nvGrpSpPr>
            <p:cNvPr id="40" name="Group 39"/>
            <p:cNvGrpSpPr/>
            <p:nvPr/>
          </p:nvGrpSpPr>
          <p:grpSpPr>
            <a:xfrm>
              <a:off x="774766" y="3539258"/>
              <a:ext cx="7094559" cy="2193216"/>
              <a:chOff x="982640" y="1357848"/>
              <a:chExt cx="7094559" cy="2921581"/>
            </a:xfrm>
          </p:grpSpPr>
          <p:sp>
            <p:nvSpPr>
              <p:cNvPr id="41" name="Freeform 40"/>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Months  </a:t>
                </a:r>
                <a:r>
                  <a:rPr lang="en-US" sz="1200" dirty="0" smtClean="0">
                    <a:solidFill>
                      <a:srgbClr val="22343A"/>
                    </a:solidFill>
                    <a:sym typeface="Wingdings" panose="05000000000000000000" pitchFamily="2" charset="2"/>
                  </a:rPr>
                  <a:t></a:t>
                </a:r>
                <a:endParaRPr lang="en-US" sz="1200" dirty="0">
                  <a:solidFill>
                    <a:srgbClr val="22343A"/>
                  </a:solidFill>
                </a:endParaRPr>
              </a:p>
            </p:txBody>
          </p:sp>
          <p:pic>
            <p:nvPicPr>
              <p:cNvPr id="44" name="Picture 4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45" name="Picture 4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46" name="Group 45"/>
              <p:cNvGrpSpPr/>
              <p:nvPr/>
            </p:nvGrpSpPr>
            <p:grpSpPr>
              <a:xfrm>
                <a:off x="4343402" y="3664855"/>
                <a:ext cx="655668" cy="554456"/>
                <a:chOff x="4343400" y="3565644"/>
                <a:chExt cx="794446" cy="671812"/>
              </a:xfrm>
            </p:grpSpPr>
            <p:pic>
              <p:nvPicPr>
                <p:cNvPr id="61" name="Picture 6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2" name="Picture 6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47" name="Group 46"/>
              <p:cNvGrpSpPr/>
              <p:nvPr/>
            </p:nvGrpSpPr>
            <p:grpSpPr>
              <a:xfrm>
                <a:off x="5630439" y="3488631"/>
                <a:ext cx="519990" cy="790798"/>
                <a:chOff x="5562600" y="3222174"/>
                <a:chExt cx="655668" cy="997137"/>
              </a:xfrm>
            </p:grpSpPr>
            <p:grpSp>
              <p:nvGrpSpPr>
                <p:cNvPr id="55" name="Group 54"/>
                <p:cNvGrpSpPr/>
                <p:nvPr/>
              </p:nvGrpSpPr>
              <p:grpSpPr>
                <a:xfrm>
                  <a:off x="5562600" y="3664855"/>
                  <a:ext cx="655668" cy="554456"/>
                  <a:chOff x="4343400" y="3565644"/>
                  <a:chExt cx="794446" cy="671812"/>
                </a:xfrm>
              </p:grpSpPr>
              <p:pic>
                <p:nvPicPr>
                  <p:cNvPr id="59" name="Picture 5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0" name="Picture 5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6" name="Group 55"/>
                <p:cNvGrpSpPr/>
                <p:nvPr/>
              </p:nvGrpSpPr>
              <p:grpSpPr>
                <a:xfrm>
                  <a:off x="5562600" y="3222174"/>
                  <a:ext cx="655668" cy="554456"/>
                  <a:chOff x="4343400" y="3565644"/>
                  <a:chExt cx="794446" cy="671812"/>
                </a:xfrm>
              </p:grpSpPr>
              <p:pic>
                <p:nvPicPr>
                  <p:cNvPr id="57" name="Picture 5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8" name="Picture 5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48" name="Group 47"/>
              <p:cNvGrpSpPr/>
              <p:nvPr/>
            </p:nvGrpSpPr>
            <p:grpSpPr>
              <a:xfrm>
                <a:off x="6830787" y="3488631"/>
                <a:ext cx="519990" cy="790798"/>
                <a:chOff x="5562600" y="3222174"/>
                <a:chExt cx="655668" cy="997137"/>
              </a:xfrm>
            </p:grpSpPr>
            <p:grpSp>
              <p:nvGrpSpPr>
                <p:cNvPr id="49" name="Group 48"/>
                <p:cNvGrpSpPr/>
                <p:nvPr/>
              </p:nvGrpSpPr>
              <p:grpSpPr>
                <a:xfrm>
                  <a:off x="5562600" y="3664855"/>
                  <a:ext cx="655668" cy="554456"/>
                  <a:chOff x="4343400" y="3565644"/>
                  <a:chExt cx="794446" cy="671812"/>
                </a:xfrm>
              </p:grpSpPr>
              <p:pic>
                <p:nvPicPr>
                  <p:cNvPr id="53" name="Picture 5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4" name="Picture 5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0" name="Group 49"/>
                <p:cNvGrpSpPr/>
                <p:nvPr/>
              </p:nvGrpSpPr>
              <p:grpSpPr>
                <a:xfrm>
                  <a:off x="5562600" y="3222174"/>
                  <a:ext cx="655668" cy="554456"/>
                  <a:chOff x="4343400" y="3565644"/>
                  <a:chExt cx="794446" cy="671812"/>
                </a:xfrm>
              </p:grpSpPr>
              <p:pic>
                <p:nvPicPr>
                  <p:cNvPr id="51" name="Picture 5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2" name="Picture 5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63" name="TextBox 62"/>
            <p:cNvSpPr txBox="1"/>
            <p:nvPr/>
          </p:nvSpPr>
          <p:spPr>
            <a:xfrm>
              <a:off x="2496201" y="4038773"/>
              <a:ext cx="1567322" cy="369332"/>
            </a:xfrm>
            <a:prstGeom prst="rect">
              <a:avLst/>
            </a:prstGeom>
            <a:noFill/>
          </p:spPr>
          <p:txBody>
            <a:bodyPr wrap="square" rtlCol="0">
              <a:spAutoFit/>
            </a:bodyPr>
            <a:lstStyle/>
            <a:p>
              <a:r>
                <a:rPr lang="en-US" dirty="0"/>
                <a:t>QA</a:t>
              </a:r>
            </a:p>
          </p:txBody>
        </p:sp>
        <p:sp>
          <p:nvSpPr>
            <p:cNvPr id="64" name="TextBox 63"/>
            <p:cNvSpPr txBox="1"/>
            <p:nvPr/>
          </p:nvSpPr>
          <p:spPr>
            <a:xfrm>
              <a:off x="5017536" y="3904669"/>
              <a:ext cx="629211" cy="369332"/>
            </a:xfrm>
            <a:prstGeom prst="rect">
              <a:avLst/>
            </a:prstGeom>
            <a:noFill/>
          </p:spPr>
          <p:txBody>
            <a:bodyPr wrap="none" rtlCol="0">
              <a:spAutoFit/>
            </a:bodyPr>
            <a:lstStyle/>
            <a:p>
              <a:r>
                <a:rPr lang="en-US" dirty="0"/>
                <a:t>UAT</a:t>
              </a:r>
            </a:p>
          </p:txBody>
        </p:sp>
        <p:sp>
          <p:nvSpPr>
            <p:cNvPr id="65" name="TextBox 64"/>
            <p:cNvSpPr txBox="1"/>
            <p:nvPr/>
          </p:nvSpPr>
          <p:spPr>
            <a:xfrm>
              <a:off x="6189728" y="4005829"/>
              <a:ext cx="800219" cy="369332"/>
            </a:xfrm>
            <a:prstGeom prst="rect">
              <a:avLst/>
            </a:prstGeom>
            <a:noFill/>
          </p:spPr>
          <p:txBody>
            <a:bodyPr wrap="none" rtlCol="0">
              <a:spAutoFit/>
            </a:bodyPr>
            <a:lstStyle/>
            <a:p>
              <a:r>
                <a:rPr lang="en-US" dirty="0"/>
                <a:t>PERF</a:t>
              </a:r>
            </a:p>
          </p:txBody>
        </p:sp>
        <p:pic>
          <p:nvPicPr>
            <p:cNvPr id="66" name="Picture 6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92964" y="3516073"/>
              <a:ext cx="374166" cy="416227"/>
            </a:xfrm>
            <a:prstGeom prst="rect">
              <a:avLst/>
            </a:prstGeom>
          </p:spPr>
        </p:pic>
        <p:pic>
          <p:nvPicPr>
            <p:cNvPr id="67" name="Picture 6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62937" y="3591337"/>
              <a:ext cx="374166" cy="416227"/>
            </a:xfrm>
            <a:prstGeom prst="rect">
              <a:avLst/>
            </a:prstGeom>
          </p:spPr>
        </p:pic>
        <p:pic>
          <p:nvPicPr>
            <p:cNvPr id="68" name="Picture 6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200719" y="3578617"/>
              <a:ext cx="374166" cy="416227"/>
            </a:xfrm>
            <a:prstGeom prst="rect">
              <a:avLst/>
            </a:prstGeom>
          </p:spPr>
        </p:pic>
        <p:pic>
          <p:nvPicPr>
            <p:cNvPr id="69" name="Picture 6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3583" y="3163345"/>
              <a:ext cx="374166" cy="416227"/>
            </a:xfrm>
            <a:prstGeom prst="rect">
              <a:avLst/>
            </a:prstGeom>
          </p:spPr>
        </p:pic>
        <p:pic>
          <p:nvPicPr>
            <p:cNvPr id="70" name="Picture 6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194255" y="3267505"/>
              <a:ext cx="374166" cy="416227"/>
            </a:xfrm>
            <a:prstGeom prst="rect">
              <a:avLst/>
            </a:prstGeom>
          </p:spPr>
        </p:pic>
        <p:pic>
          <p:nvPicPr>
            <p:cNvPr id="71" name="Picture 7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22262" y="3550243"/>
              <a:ext cx="374166" cy="416227"/>
            </a:xfrm>
            <a:prstGeom prst="rect">
              <a:avLst/>
            </a:prstGeom>
          </p:spPr>
        </p:pic>
        <p:pic>
          <p:nvPicPr>
            <p:cNvPr id="72" name="Picture 7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658065" y="3608902"/>
              <a:ext cx="453362" cy="504326"/>
            </a:xfrm>
            <a:prstGeom prst="rect">
              <a:avLst/>
            </a:prstGeom>
          </p:spPr>
        </p:pic>
      </p:grpSp>
      <p:grpSp>
        <p:nvGrpSpPr>
          <p:cNvPr id="74" name="Group 73"/>
          <p:cNvGrpSpPr/>
          <p:nvPr/>
        </p:nvGrpSpPr>
        <p:grpSpPr>
          <a:xfrm>
            <a:off x="3090886" y="4970311"/>
            <a:ext cx="2119884" cy="981834"/>
            <a:chOff x="4763342" y="3510479"/>
            <a:chExt cx="4253581" cy="2955127"/>
          </a:xfrm>
        </p:grpSpPr>
        <p:sp>
          <p:nvSpPr>
            <p:cNvPr id="75" name="Rounded Rectangle 74"/>
            <p:cNvSpPr/>
            <p:nvPr/>
          </p:nvSpPr>
          <p:spPr bwMode="auto">
            <a:xfrm>
              <a:off x="4940370" y="3510479"/>
              <a:ext cx="3860923" cy="2560320"/>
            </a:xfrm>
            <a:prstGeom prst="roundRect">
              <a:avLst>
                <a:gd name="adj" fmla="val 3762"/>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1" hangingPunct="1">
                <a:defRPr/>
              </a:pPr>
              <a:endParaRPr lang="en-US"/>
            </a:p>
          </p:txBody>
        </p:sp>
        <p:pic>
          <p:nvPicPr>
            <p:cNvPr id="76" name="Picture 75" descr="http://www.telecitygroup.com/designimages/amazon_web_service_thumbnai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3187" y="4427101"/>
              <a:ext cx="1207145" cy="468462"/>
            </a:xfrm>
            <a:prstGeom prst="rect">
              <a:avLst/>
            </a:prstGeom>
            <a:noFill/>
          </p:spPr>
        </p:pic>
        <p:pic>
          <p:nvPicPr>
            <p:cNvPr id="77" name="Picture 76" descr="http://upload.wikimedia.org/wikipedia/fr/2/2f/Equinix-logo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2140" y="4342395"/>
              <a:ext cx="995953" cy="439581"/>
            </a:xfrm>
            <a:prstGeom prst="rect">
              <a:avLst/>
            </a:prstGeom>
            <a:noFill/>
          </p:spPr>
        </p:pic>
        <p:pic>
          <p:nvPicPr>
            <p:cNvPr id="78" name="Picture 77" descr="https://gigapple.files.wordpress.com/2009/02/verizon-logo-470x31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47245" y="3607460"/>
              <a:ext cx="1225686" cy="589955"/>
            </a:xfrm>
            <a:prstGeom prst="rect">
              <a:avLst/>
            </a:prstGeom>
            <a:noFill/>
            <a:ln w="9525">
              <a:noFill/>
              <a:miter lim="800000"/>
              <a:headEnd/>
              <a:tailEnd/>
            </a:ln>
          </p:spPr>
        </p:pic>
        <p:pic>
          <p:nvPicPr>
            <p:cNvPr id="79" name="Picture 78" descr="Google Cloud Platform">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70788" y="4994273"/>
              <a:ext cx="2492960" cy="284204"/>
            </a:xfrm>
            <a:prstGeom prst="rect">
              <a:avLst/>
            </a:prstGeom>
            <a:noFill/>
          </p:spPr>
        </p:pic>
        <p:pic>
          <p:nvPicPr>
            <p:cNvPr id="80" name="Picture 7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30615" y="3621893"/>
              <a:ext cx="1099404" cy="690026"/>
            </a:xfrm>
            <a:prstGeom prst="rect">
              <a:avLst/>
            </a:prstGeom>
            <a:noFill/>
            <a:ln w="9525">
              <a:noFill/>
              <a:miter lim="800000"/>
              <a:headEnd/>
              <a:tailEnd/>
            </a:ln>
          </p:spPr>
        </p:pic>
        <p:pic>
          <p:nvPicPr>
            <p:cNvPr id="81" name="Picture 8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22531" y="4889261"/>
              <a:ext cx="1212834" cy="426329"/>
            </a:xfrm>
            <a:prstGeom prst="rect">
              <a:avLst/>
            </a:prstGeom>
          </p:spPr>
        </p:pic>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46190" y="5281096"/>
              <a:ext cx="1173062" cy="566556"/>
            </a:xfrm>
            <a:prstGeom prst="rect">
              <a:avLst/>
            </a:prstGeom>
          </p:spPr>
        </p:pic>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7419145" y="3937777"/>
              <a:ext cx="1336298" cy="354638"/>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88995" y="4560107"/>
              <a:ext cx="1152923" cy="243843"/>
            </a:xfrm>
            <a:prstGeom prst="rect">
              <a:avLst/>
            </a:prstGeom>
          </p:spPr>
        </p:pic>
        <p:sp>
          <p:nvSpPr>
            <p:cNvPr id="85" name="Freeform 84"/>
            <p:cNvSpPr>
              <a:spLocks noChangeAspect="1"/>
            </p:cNvSpPr>
            <p:nvPr/>
          </p:nvSpPr>
          <p:spPr>
            <a:xfrm>
              <a:off x="7384030" y="5459766"/>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t>Cloud</a:t>
              </a:r>
            </a:p>
          </p:txBody>
        </p:sp>
        <p:sp>
          <p:nvSpPr>
            <p:cNvPr id="86" name="Freeform 85"/>
            <p:cNvSpPr>
              <a:spLocks noChangeAspect="1"/>
            </p:cNvSpPr>
            <p:nvPr/>
          </p:nvSpPr>
          <p:spPr>
            <a:xfrm>
              <a:off x="4763342" y="5448887"/>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t>Elastic</a:t>
              </a:r>
            </a:p>
          </p:txBody>
        </p:sp>
        <p:sp>
          <p:nvSpPr>
            <p:cNvPr id="87" name="TextBox 97"/>
            <p:cNvSpPr txBox="1"/>
            <p:nvPr/>
          </p:nvSpPr>
          <p:spPr>
            <a:xfrm>
              <a:off x="7312440" y="5601290"/>
              <a:ext cx="202257" cy="83371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a:t>
              </a:r>
            </a:p>
          </p:txBody>
        </p:sp>
      </p:grpSp>
      <p:grpSp>
        <p:nvGrpSpPr>
          <p:cNvPr id="88" name="Group 87"/>
          <p:cNvGrpSpPr/>
          <p:nvPr/>
        </p:nvGrpSpPr>
        <p:grpSpPr>
          <a:xfrm>
            <a:off x="7956630" y="4677108"/>
            <a:ext cx="1015450" cy="717131"/>
            <a:chOff x="7178708" y="2110134"/>
            <a:chExt cx="745586" cy="1308904"/>
          </a:xfrm>
        </p:grpSpPr>
        <p:pic>
          <p:nvPicPr>
            <p:cNvPr id="89" name="Picture 8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90" name="Picture 8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91" name="Picture 9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92" name="Picture 9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93" name="Picture 9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94" name="Picture 9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95" name="Picture 9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96" name="Picture 9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97" name="Picture 9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98" name="Picture 9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99" name="Picture 9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00" name="TextBox 99"/>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a:t>Production</a:t>
              </a:r>
            </a:p>
          </p:txBody>
        </p:sp>
      </p:grpSp>
      <p:grpSp>
        <p:nvGrpSpPr>
          <p:cNvPr id="101" name="Group 100"/>
          <p:cNvGrpSpPr/>
          <p:nvPr/>
        </p:nvGrpSpPr>
        <p:grpSpPr>
          <a:xfrm>
            <a:off x="8060997" y="5318236"/>
            <a:ext cx="1015450" cy="717131"/>
            <a:chOff x="7178708" y="2110134"/>
            <a:chExt cx="745586" cy="1308904"/>
          </a:xfrm>
        </p:grpSpPr>
        <p:pic>
          <p:nvPicPr>
            <p:cNvPr id="102" name="Picture 10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03" name="Picture 10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04" name="Picture 10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05" name="Picture 10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106" name="Picture 10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107" name="Picture 10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108" name="Picture 10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109" name="Picture 10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110" name="Picture 10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111" name="Picture 11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112" name="Picture 11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13" name="TextBox 112"/>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a:t>Production</a:t>
              </a:r>
            </a:p>
          </p:txBody>
        </p:sp>
      </p:grpSp>
      <p:sp>
        <p:nvSpPr>
          <p:cNvPr id="35" name="AutoShape 2" descr="Image result for repository"/>
          <p:cNvSpPr>
            <a:spLocks noChangeAspect="1" noChangeArrowheads="1"/>
          </p:cNvSpPr>
          <p:nvPr/>
        </p:nvSpPr>
        <p:spPr bwMode="auto">
          <a:xfrm>
            <a:off x="-472128" y="108899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www.infolibcorp.com/gfxs/metadata-management-repository.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7262" y="1443012"/>
            <a:ext cx="830539" cy="828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19"/>
          <a:stretch>
            <a:fillRect/>
          </a:stretch>
        </p:blipFill>
        <p:spPr>
          <a:xfrm>
            <a:off x="1390711" y="1241395"/>
            <a:ext cx="823031" cy="829128"/>
          </a:xfrm>
          <a:prstGeom prst="rect">
            <a:avLst/>
          </a:prstGeom>
        </p:spPr>
      </p:pic>
      <p:sp>
        <p:nvSpPr>
          <p:cNvPr id="114" name="TextBox 113"/>
          <p:cNvSpPr txBox="1"/>
          <p:nvPr/>
        </p:nvSpPr>
        <p:spPr>
          <a:xfrm>
            <a:off x="1153718" y="1012924"/>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37" name="TextBox 36"/>
          <p:cNvSpPr txBox="1"/>
          <p:nvPr/>
        </p:nvSpPr>
        <p:spPr>
          <a:xfrm>
            <a:off x="5308212" y="1050539"/>
            <a:ext cx="3416320" cy="369332"/>
          </a:xfrm>
          <a:prstGeom prst="rect">
            <a:avLst/>
          </a:prstGeom>
          <a:noFill/>
        </p:spPr>
        <p:txBody>
          <a:bodyPr wrap="none" rtlCol="0">
            <a:spAutoFit/>
          </a:bodyPr>
          <a:lstStyle/>
          <a:p>
            <a:r>
              <a:rPr lang="en-US" dirty="0" smtClean="0"/>
              <a:t>The Promise of the digital world</a:t>
            </a:r>
            <a:endParaRPr lang="en-US" dirty="0"/>
          </a:p>
        </p:txBody>
      </p:sp>
    </p:spTree>
    <p:extLst>
      <p:ext uri="{BB962C8B-B14F-4D97-AF65-F5344CB8AC3E}">
        <p14:creationId xmlns:p14="http://schemas.microsoft.com/office/powerpoint/2010/main" val="1342404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10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9"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13</a:t>
            </a:fld>
            <a:endParaRPr lang="en-US"/>
          </a:p>
        </p:txBody>
      </p:sp>
      <p:sp>
        <p:nvSpPr>
          <p:cNvPr id="7" name="Rounded Rectangle 6"/>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CHANGE MANAGEMENT</a:t>
            </a:r>
          </a:p>
        </p:txBody>
      </p:sp>
      <p:sp>
        <p:nvSpPr>
          <p:cNvPr id="8" name="Rounded Rectangle 7"/>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TEST</a:t>
            </a:r>
            <a:r>
              <a:rPr lang="he-IL" sz="1100" dirty="0">
                <a:solidFill>
                  <a:schemeClr val="accent1"/>
                </a:solidFill>
                <a:latin typeface="Calibri"/>
                <a:cs typeface="Calibri"/>
              </a:rPr>
              <a:t/>
            </a:r>
            <a:br>
              <a:rPr lang="he-IL" sz="1100" dirty="0">
                <a:solidFill>
                  <a:schemeClr val="accent1"/>
                </a:solidFill>
                <a:latin typeface="Calibri"/>
                <a:cs typeface="Calibri"/>
              </a:rPr>
            </a:br>
            <a:r>
              <a:rPr lang="en-US" sz="1100" dirty="0">
                <a:solidFill>
                  <a:schemeClr val="accent1"/>
                </a:solidFill>
                <a:latin typeface="Calibri"/>
                <a:cs typeface="Calibri"/>
              </a:rPr>
              <a:t>AUTOMATION</a:t>
            </a: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ARTIFACT REPOSITORY</a:t>
            </a:r>
          </a:p>
        </p:txBody>
      </p:sp>
      <p:sp>
        <p:nvSpPr>
          <p:cNvPr id="10" name="Rounded Rectangle 9"/>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CONTINUOUS INTEGRATION</a:t>
            </a:r>
          </a:p>
          <a:p>
            <a:pPr algn="ctr">
              <a:lnSpc>
                <a:spcPct val="90000"/>
              </a:lnSpc>
              <a:spcAft>
                <a:spcPts val="400"/>
              </a:spcAft>
              <a:buClr>
                <a:srgbClr val="FFFFFF"/>
              </a:buClr>
            </a:pPr>
            <a:r>
              <a:rPr lang="en-US" sz="1100" dirty="0">
                <a:solidFill>
                  <a:schemeClr val="accent1"/>
                </a:solidFill>
                <a:latin typeface="Calibri"/>
                <a:cs typeface="Calibri"/>
              </a:rPr>
              <a:t>BUILD AUTOMATION </a:t>
            </a:r>
          </a:p>
        </p:txBody>
      </p:sp>
      <p:sp>
        <p:nvSpPr>
          <p:cNvPr id="11" name="Rounded Rectangle 10"/>
          <p:cNvSpPr>
            <a:spLocks noChangeAspect="1"/>
          </p:cNvSpPr>
          <p:nvPr/>
        </p:nvSpPr>
        <p:spPr>
          <a:xfrm>
            <a:off x="5855607" y="261272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CONFIGURATION MANAGEMENT</a:t>
            </a:r>
          </a:p>
        </p:txBody>
      </p:sp>
      <p:sp>
        <p:nvSpPr>
          <p:cNvPr id="12" name="Rounded Rectangle 11"/>
          <p:cNvSpPr>
            <a:spLocks noChangeAspect="1"/>
          </p:cNvSpPr>
          <p:nvPr/>
        </p:nvSpPr>
        <p:spPr>
          <a:xfrm>
            <a:off x="6767347" y="352819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INFRA PROVISIONING</a:t>
            </a:r>
          </a:p>
        </p:txBody>
      </p:sp>
      <p:grpSp>
        <p:nvGrpSpPr>
          <p:cNvPr id="13" name="Group 12"/>
          <p:cNvGrpSpPr/>
          <p:nvPr/>
        </p:nvGrpSpPr>
        <p:grpSpPr>
          <a:xfrm>
            <a:off x="683215" y="3535441"/>
            <a:ext cx="1104001" cy="836777"/>
            <a:chOff x="4886409" y="4859163"/>
            <a:chExt cx="1684387" cy="1450944"/>
          </a:xfrm>
        </p:grpSpPr>
        <p:sp>
          <p:nvSpPr>
            <p:cNvPr id="14" name="Rounded Rectangle 13"/>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 name="Group 17"/>
          <p:cNvGrpSpPr/>
          <p:nvPr/>
        </p:nvGrpSpPr>
        <p:grpSpPr>
          <a:xfrm>
            <a:off x="2629806" y="1728761"/>
            <a:ext cx="1104000" cy="828000"/>
            <a:chOff x="205626" y="2896872"/>
            <a:chExt cx="1676847" cy="1307277"/>
          </a:xfrm>
        </p:grpSpPr>
        <p:sp>
          <p:nvSpPr>
            <p:cNvPr id="19" name="Rounded Rectangle 18"/>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23" name="Group 22"/>
          <p:cNvGrpSpPr/>
          <p:nvPr/>
        </p:nvGrpSpPr>
        <p:grpSpPr>
          <a:xfrm>
            <a:off x="4814127" y="1737280"/>
            <a:ext cx="1104000" cy="828000"/>
            <a:chOff x="4868447" y="1128890"/>
            <a:chExt cx="1676847" cy="1307274"/>
          </a:xfrm>
        </p:grpSpPr>
        <p:sp>
          <p:nvSpPr>
            <p:cNvPr id="24" name="Rounded Rectangle 23"/>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5" name="Picture 24" descr="http://siliconangle.com/files/2013/05/git-logo.jpg"/>
            <p:cNvPicPr>
              <a:picLocks noChangeAspect="1" noChangeArrowheads="1"/>
            </p:cNvPicPr>
            <p:nvPr/>
          </p:nvPicPr>
          <p:blipFill>
            <a:blip r:embed="rId8" cstate="screen"/>
            <a:srcRect/>
            <a:stretch>
              <a:fillRect/>
            </a:stretch>
          </p:blipFill>
          <p:spPr bwMode="auto">
            <a:xfrm>
              <a:off x="5104690" y="1212145"/>
              <a:ext cx="342900" cy="342900"/>
            </a:xfrm>
            <a:prstGeom prst="rect">
              <a:avLst/>
            </a:prstGeom>
            <a:noFill/>
            <a:ln w="9525">
              <a:noFill/>
            </a:ln>
          </p:spPr>
        </p:pic>
        <p:pic>
          <p:nvPicPr>
            <p:cNvPr id="26" name="Picture 18" descr="http://www.whitesourcesoftware.com/sites/default/files/maven_logo.gif"/>
            <p:cNvPicPr>
              <a:picLocks noChangeAspect="1" noChangeArrowheads="1"/>
            </p:cNvPicPr>
            <p:nvPr/>
          </p:nvPicPr>
          <p:blipFill>
            <a:blip r:embed="rId9" cstate="screen"/>
            <a:srcRect/>
            <a:stretch>
              <a:fillRect/>
            </a:stretch>
          </p:blipFill>
          <p:spPr bwMode="auto">
            <a:xfrm>
              <a:off x="5729116" y="1645413"/>
              <a:ext cx="609601" cy="406401"/>
            </a:xfrm>
            <a:prstGeom prst="rect">
              <a:avLst/>
            </a:prstGeom>
            <a:noFill/>
            <a:ln w="9525">
              <a:noFill/>
            </a:ln>
          </p:spPr>
        </p:pic>
        <p:grpSp>
          <p:nvGrpSpPr>
            <p:cNvPr id="27" name="Group 60"/>
            <p:cNvGrpSpPr/>
            <p:nvPr/>
          </p:nvGrpSpPr>
          <p:grpSpPr>
            <a:xfrm>
              <a:off x="5630632" y="1178280"/>
              <a:ext cx="609600" cy="381000"/>
              <a:chOff x="3581400" y="4171950"/>
              <a:chExt cx="909325" cy="533400"/>
            </a:xfrm>
          </p:grpSpPr>
          <p:pic>
            <p:nvPicPr>
              <p:cNvPr id="30" name="Picture 20" descr="File:Jenkins logo with title.svg"/>
              <p:cNvPicPr>
                <a:picLocks noChangeAspect="1" noChangeArrowheads="1"/>
              </p:cNvPicPr>
              <p:nvPr/>
            </p:nvPicPr>
            <p:blipFill>
              <a:blip r:embed="rId10" cstate="screen"/>
              <a:srcRect/>
              <a:stretch>
                <a:fillRect/>
              </a:stretch>
            </p:blipFill>
            <p:spPr bwMode="auto">
              <a:xfrm>
                <a:off x="3581400" y="4476750"/>
                <a:ext cx="909325" cy="228600"/>
              </a:xfrm>
              <a:prstGeom prst="rect">
                <a:avLst/>
              </a:prstGeom>
              <a:noFill/>
              <a:ln w="9525">
                <a:noFill/>
              </a:ln>
            </p:spPr>
          </p:pic>
          <p:pic>
            <p:nvPicPr>
              <p:cNvPr id="31" name="Picture 20" descr="File:Jenkins logo with title.svg"/>
              <p:cNvPicPr>
                <a:picLocks noChangeAspect="1" noChangeArrowheads="1"/>
              </p:cNvPicPr>
              <p:nvPr/>
            </p:nvPicPr>
            <p:blipFill>
              <a:blip r:embed="rId11" cstate="screen"/>
              <a:srcRect/>
              <a:stretch>
                <a:fillRect/>
              </a:stretch>
            </p:blipFill>
            <p:spPr bwMode="auto">
              <a:xfrm>
                <a:off x="3657600" y="4171950"/>
                <a:ext cx="304800" cy="390526"/>
              </a:xfrm>
              <a:prstGeom prst="rect">
                <a:avLst/>
              </a:prstGeom>
              <a:noFill/>
              <a:ln w="9525">
                <a:noFill/>
              </a:ln>
            </p:spPr>
          </p:pic>
        </p:grpSp>
        <p:pic>
          <p:nvPicPr>
            <p:cNvPr id="28" name="Picture 22" descr="http://upload.wikimedia.org/wikipedia/commons/9/94/Ant_logo_large.gif"/>
            <p:cNvPicPr>
              <a:picLocks noChangeAspect="1" noChangeArrowheads="1"/>
            </p:cNvPicPr>
            <p:nvPr/>
          </p:nvPicPr>
          <p:blipFill>
            <a:blip r:embed="rId12" cstate="screen"/>
            <a:srcRect/>
            <a:stretch>
              <a:fillRect/>
            </a:stretch>
          </p:blipFill>
          <p:spPr bwMode="auto">
            <a:xfrm>
              <a:off x="4996191" y="1645414"/>
              <a:ext cx="634441" cy="400700"/>
            </a:xfrm>
            <a:prstGeom prst="rect">
              <a:avLst/>
            </a:prstGeom>
            <a:noFill/>
            <a:ln w="9525">
              <a:noFill/>
            </a:ln>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32" name="Group 31"/>
          <p:cNvGrpSpPr/>
          <p:nvPr/>
        </p:nvGrpSpPr>
        <p:grpSpPr>
          <a:xfrm>
            <a:off x="6767348" y="3535440"/>
            <a:ext cx="1104001" cy="827999"/>
            <a:chOff x="5379810" y="4848277"/>
            <a:chExt cx="1676849" cy="1307275"/>
          </a:xfrm>
        </p:grpSpPr>
        <p:sp>
          <p:nvSpPr>
            <p:cNvPr id="33" name="Rounded Rectangle 32"/>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
        <p:nvSpPr>
          <p:cNvPr id="37" name="Title 1"/>
          <p:cNvSpPr>
            <a:spLocks noGrp="1"/>
          </p:cNvSpPr>
          <p:nvPr>
            <p:ph type="title"/>
          </p:nvPr>
        </p:nvSpPr>
        <p:spPr>
          <a:xfrm>
            <a:off x="457200" y="210318"/>
            <a:ext cx="8229600" cy="1091353"/>
          </a:xfrm>
        </p:spPr>
        <p:txBody>
          <a:bodyPr/>
          <a:lstStyle/>
          <a:p>
            <a:pPr algn="ctr"/>
            <a:r>
              <a:rPr lang="en-US" dirty="0" smtClean="0"/>
              <a:t>DevOps Tools</a:t>
            </a:r>
            <a:endParaRPr lang="en-US" dirty="0"/>
          </a:p>
        </p:txBody>
      </p:sp>
      <p:grpSp>
        <p:nvGrpSpPr>
          <p:cNvPr id="38" name="Group 37"/>
          <p:cNvGrpSpPr/>
          <p:nvPr/>
        </p:nvGrpSpPr>
        <p:grpSpPr>
          <a:xfrm>
            <a:off x="1661451" y="4748536"/>
            <a:ext cx="738004" cy="949897"/>
            <a:chOff x="7730073" y="1243671"/>
            <a:chExt cx="855016" cy="1098210"/>
          </a:xfrm>
        </p:grpSpPr>
        <p:grpSp>
          <p:nvGrpSpPr>
            <p:cNvPr id="39" name="Group 38"/>
            <p:cNvGrpSpPr/>
            <p:nvPr/>
          </p:nvGrpSpPr>
          <p:grpSpPr>
            <a:xfrm>
              <a:off x="7730073" y="1243671"/>
              <a:ext cx="855016" cy="689757"/>
              <a:chOff x="3952151" y="4018752"/>
              <a:chExt cx="855016" cy="689757"/>
            </a:xfrm>
          </p:grpSpPr>
          <p:pic>
            <p:nvPicPr>
              <p:cNvPr id="42" name="Picture 4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43" name="Picture 4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40" name="Rectangle 39"/>
            <p:cNvSpPr/>
            <p:nvPr/>
          </p:nvSpPr>
          <p:spPr>
            <a:xfrm>
              <a:off x="7921550" y="1986049"/>
              <a:ext cx="511091" cy="355832"/>
            </a:xfrm>
            <a:prstGeom prst="rect">
              <a:avLst/>
            </a:prstGeom>
          </p:spPr>
          <p:txBody>
            <a:bodyPr wrap="none">
              <a:spAutoFit/>
            </a:bodyPr>
            <a:lstStyle/>
            <a:p>
              <a:pPr algn="ctr"/>
              <a:r>
                <a:rPr lang="en-US" sz="1400" dirty="0">
                  <a:latin typeface="Calibri"/>
                  <a:cs typeface="Calibri"/>
                </a:rPr>
                <a:t>INT</a:t>
              </a:r>
            </a:p>
          </p:txBody>
        </p:sp>
        <p:pic>
          <p:nvPicPr>
            <p:cNvPr id="41" name="Picture 40"/>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44" name="Group 43"/>
          <p:cNvGrpSpPr/>
          <p:nvPr/>
        </p:nvGrpSpPr>
        <p:grpSpPr>
          <a:xfrm>
            <a:off x="3227262" y="4734186"/>
            <a:ext cx="778300" cy="964247"/>
            <a:chOff x="5754056" y="1221926"/>
            <a:chExt cx="901701" cy="1114800"/>
          </a:xfrm>
        </p:grpSpPr>
        <p:sp>
          <p:nvSpPr>
            <p:cNvPr id="45" name="Rectangle 44"/>
            <p:cNvSpPr/>
            <p:nvPr/>
          </p:nvSpPr>
          <p:spPr>
            <a:xfrm>
              <a:off x="5930048" y="1980894"/>
              <a:ext cx="570521" cy="355832"/>
            </a:xfrm>
            <a:prstGeom prst="rect">
              <a:avLst/>
            </a:prstGeom>
          </p:spPr>
          <p:txBody>
            <a:bodyPr wrap="none">
              <a:spAutoFit/>
            </a:bodyPr>
            <a:lstStyle/>
            <a:p>
              <a:pPr algn="ctr"/>
              <a:r>
                <a:rPr lang="en-US" sz="1400" dirty="0">
                  <a:latin typeface="Calibri"/>
                  <a:cs typeface="Calibri"/>
                </a:rPr>
                <a:t>UAT</a:t>
              </a:r>
            </a:p>
          </p:txBody>
        </p:sp>
        <p:grpSp>
          <p:nvGrpSpPr>
            <p:cNvPr id="46" name="Group 45"/>
            <p:cNvGrpSpPr/>
            <p:nvPr/>
          </p:nvGrpSpPr>
          <p:grpSpPr>
            <a:xfrm>
              <a:off x="5754056" y="1221926"/>
              <a:ext cx="901701" cy="690078"/>
              <a:chOff x="3606949" y="4672490"/>
              <a:chExt cx="901701" cy="690078"/>
            </a:xfrm>
          </p:grpSpPr>
          <p:pic>
            <p:nvPicPr>
              <p:cNvPr id="48" name="Picture 4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49" name="Picture 4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0" name="Picture 4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1" name="Picture 5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47" name="Picture 46"/>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52" name="Group 51"/>
          <p:cNvGrpSpPr/>
          <p:nvPr/>
        </p:nvGrpSpPr>
        <p:grpSpPr>
          <a:xfrm>
            <a:off x="4614924" y="4741608"/>
            <a:ext cx="778300" cy="956824"/>
            <a:chOff x="5754056" y="1221926"/>
            <a:chExt cx="901701" cy="1106218"/>
          </a:xfrm>
        </p:grpSpPr>
        <p:sp>
          <p:nvSpPr>
            <p:cNvPr id="53" name="Rectangle 52"/>
            <p:cNvSpPr/>
            <p:nvPr/>
          </p:nvSpPr>
          <p:spPr>
            <a:xfrm>
              <a:off x="5899572" y="1972312"/>
              <a:ext cx="631473" cy="355832"/>
            </a:xfrm>
            <a:prstGeom prst="rect">
              <a:avLst/>
            </a:prstGeom>
          </p:spPr>
          <p:txBody>
            <a:bodyPr wrap="none">
              <a:spAutoFit/>
            </a:bodyPr>
            <a:lstStyle/>
            <a:p>
              <a:pPr algn="ctr"/>
              <a:r>
                <a:rPr lang="en-US" sz="1400" dirty="0">
                  <a:latin typeface="Calibri"/>
                  <a:cs typeface="Calibri"/>
                </a:rPr>
                <a:t>PERF</a:t>
              </a:r>
            </a:p>
          </p:txBody>
        </p:sp>
        <p:grpSp>
          <p:nvGrpSpPr>
            <p:cNvPr id="54" name="Group 53"/>
            <p:cNvGrpSpPr/>
            <p:nvPr/>
          </p:nvGrpSpPr>
          <p:grpSpPr>
            <a:xfrm>
              <a:off x="5754056" y="1221926"/>
              <a:ext cx="901701" cy="690078"/>
              <a:chOff x="3606949" y="4672490"/>
              <a:chExt cx="901701" cy="690078"/>
            </a:xfrm>
          </p:grpSpPr>
          <p:pic>
            <p:nvPicPr>
              <p:cNvPr id="56" name="Picture 5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57" name="Picture 5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8" name="Picture 5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9" name="Picture 5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55" name="Picture 54"/>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60" name="Group 59"/>
          <p:cNvGrpSpPr/>
          <p:nvPr/>
        </p:nvGrpSpPr>
        <p:grpSpPr>
          <a:xfrm>
            <a:off x="5979129" y="4630190"/>
            <a:ext cx="1426878" cy="1068245"/>
            <a:chOff x="7009634" y="4579962"/>
            <a:chExt cx="1653114" cy="1235035"/>
          </a:xfrm>
        </p:grpSpPr>
        <p:sp>
          <p:nvSpPr>
            <p:cNvPr id="61" name="Rectangle 60"/>
            <p:cNvSpPr/>
            <p:nvPr/>
          </p:nvSpPr>
          <p:spPr>
            <a:xfrm>
              <a:off x="7573102" y="5459165"/>
              <a:ext cx="700029" cy="355832"/>
            </a:xfrm>
            <a:prstGeom prst="rect">
              <a:avLst/>
            </a:prstGeom>
          </p:spPr>
          <p:txBody>
            <a:bodyPr wrap="none">
              <a:spAutoFit/>
            </a:bodyPr>
            <a:lstStyle/>
            <a:p>
              <a:pPr algn="ctr"/>
              <a:r>
                <a:rPr lang="en-US" sz="1400" dirty="0">
                  <a:latin typeface="Calibri"/>
                  <a:cs typeface="Calibri"/>
                </a:rPr>
                <a:t>PROD</a:t>
              </a:r>
            </a:p>
          </p:txBody>
        </p:sp>
        <p:grpSp>
          <p:nvGrpSpPr>
            <p:cNvPr id="62" name="Group 61"/>
            <p:cNvGrpSpPr/>
            <p:nvPr/>
          </p:nvGrpSpPr>
          <p:grpSpPr>
            <a:xfrm>
              <a:off x="7009634" y="4579962"/>
              <a:ext cx="1653114" cy="933794"/>
              <a:chOff x="7009634" y="4579962"/>
              <a:chExt cx="1653114" cy="933794"/>
            </a:xfrm>
          </p:grpSpPr>
          <p:grpSp>
            <p:nvGrpSpPr>
              <p:cNvPr id="63" name="Group 62"/>
              <p:cNvGrpSpPr/>
              <p:nvPr/>
            </p:nvGrpSpPr>
            <p:grpSpPr>
              <a:xfrm>
                <a:off x="7009634" y="4579962"/>
                <a:ext cx="1653114" cy="933794"/>
                <a:chOff x="7009634" y="4579962"/>
                <a:chExt cx="1653114" cy="933794"/>
              </a:xfrm>
            </p:grpSpPr>
            <p:grpSp>
              <p:nvGrpSpPr>
                <p:cNvPr id="65" name="Group 64"/>
                <p:cNvGrpSpPr/>
                <p:nvPr/>
              </p:nvGrpSpPr>
              <p:grpSpPr>
                <a:xfrm>
                  <a:off x="7663681" y="4579962"/>
                  <a:ext cx="999067" cy="416334"/>
                  <a:chOff x="7455388" y="4804943"/>
                  <a:chExt cx="999067" cy="416334"/>
                </a:xfrm>
              </p:grpSpPr>
              <p:pic>
                <p:nvPicPr>
                  <p:cNvPr id="81" name="Picture 8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82" name="Picture 8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83" name="Picture 8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84" name="Picture 8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66" name="Group 65"/>
                <p:cNvGrpSpPr/>
                <p:nvPr/>
              </p:nvGrpSpPr>
              <p:grpSpPr>
                <a:xfrm>
                  <a:off x="7522108" y="4759672"/>
                  <a:ext cx="999067" cy="416334"/>
                  <a:chOff x="7303740" y="4664136"/>
                  <a:chExt cx="999067" cy="416334"/>
                </a:xfrm>
              </p:grpSpPr>
              <p:pic>
                <p:nvPicPr>
                  <p:cNvPr id="77" name="Picture 7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8" name="Picture 7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9" name="Picture 7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80" name="Picture 7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7" name="Group 66"/>
                <p:cNvGrpSpPr/>
                <p:nvPr/>
              </p:nvGrpSpPr>
              <p:grpSpPr>
                <a:xfrm>
                  <a:off x="7183983" y="4928547"/>
                  <a:ext cx="999067" cy="416334"/>
                  <a:chOff x="7303740" y="4664136"/>
                  <a:chExt cx="999067" cy="416334"/>
                </a:xfrm>
              </p:grpSpPr>
              <p:pic>
                <p:nvPicPr>
                  <p:cNvPr id="73" name="Picture 7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4" name="Picture 7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5" name="Picture 74"/>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6" name="Picture 7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8" name="Group 67"/>
                <p:cNvGrpSpPr/>
                <p:nvPr/>
              </p:nvGrpSpPr>
              <p:grpSpPr>
                <a:xfrm>
                  <a:off x="7009634" y="5097422"/>
                  <a:ext cx="999067" cy="416334"/>
                  <a:chOff x="7303740" y="4664136"/>
                  <a:chExt cx="999067" cy="416334"/>
                </a:xfrm>
              </p:grpSpPr>
              <p:pic>
                <p:nvPicPr>
                  <p:cNvPr id="69" name="Picture 6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0" name="Picture 6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1" name="Picture 7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2" name="Picture 7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64" name="Picture 6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85" name="Group 84"/>
          <p:cNvGrpSpPr/>
          <p:nvPr/>
        </p:nvGrpSpPr>
        <p:grpSpPr>
          <a:xfrm>
            <a:off x="2938069" y="2242938"/>
            <a:ext cx="2784560" cy="2269544"/>
            <a:chOff x="2260531" y="956230"/>
            <a:chExt cx="4803276" cy="4054578"/>
          </a:xfrm>
        </p:grpSpPr>
        <p:sp>
          <p:nvSpPr>
            <p:cNvPr id="86" name="Isosceles Triangle 85"/>
            <p:cNvSpPr/>
            <p:nvPr/>
          </p:nvSpPr>
          <p:spPr>
            <a:xfrm>
              <a:off x="2260531" y="956230"/>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87" name="Picture 86"/>
            <p:cNvPicPr>
              <a:picLocks noChangeAspect="1"/>
            </p:cNvPicPr>
            <p:nvPr/>
          </p:nvPicPr>
          <p:blipFill>
            <a:blip r:embed="rId18" cstate="print">
              <a:grayscl/>
              <a:extLst>
                <a:ext uri="{28A0092B-C50C-407E-A947-70E740481C1C}">
                  <a14:useLocalDpi xmlns:a14="http://schemas.microsoft.com/office/drawing/2010/main"/>
                </a:ext>
              </a:extLst>
            </a:blip>
            <a:stretch>
              <a:fillRect/>
            </a:stretch>
          </p:blipFill>
          <p:spPr>
            <a:xfrm>
              <a:off x="4185512" y="2479723"/>
              <a:ext cx="1005211" cy="866393"/>
            </a:xfrm>
            <a:prstGeom prst="rect">
              <a:avLst/>
            </a:prstGeom>
          </p:spPr>
        </p:pic>
        <p:sp>
          <p:nvSpPr>
            <p:cNvPr id="88" name="Rectangle 87"/>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SDLC</a:t>
              </a:r>
            </a:p>
          </p:txBody>
        </p:sp>
        <p:sp>
          <p:nvSpPr>
            <p:cNvPr id="89" name="Pentagon 88"/>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p>
          </p:txBody>
        </p:sp>
        <p:sp>
          <p:nvSpPr>
            <p:cNvPr id="90" name="Rectangle 89"/>
            <p:cNvSpPr/>
            <p:nvPr/>
          </p:nvSpPr>
          <p:spPr>
            <a:xfrm rot="18129359">
              <a:off x="1887599" y="2932910"/>
              <a:ext cx="3000770"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p>
          </p:txBody>
        </p:sp>
        <p:sp>
          <p:nvSpPr>
            <p:cNvPr id="91" name="Pentagon 90"/>
            <p:cNvSpPr/>
            <p:nvPr/>
          </p:nvSpPr>
          <p:spPr>
            <a:xfrm rot="10800000" flipV="1">
              <a:off x="3250428" y="4812862"/>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p>
          </p:txBody>
        </p:sp>
      </p:grpSp>
      <p:grpSp>
        <p:nvGrpSpPr>
          <p:cNvPr id="92" name="Group 91"/>
          <p:cNvGrpSpPr/>
          <p:nvPr/>
        </p:nvGrpSpPr>
        <p:grpSpPr>
          <a:xfrm>
            <a:off x="1645016" y="2635226"/>
            <a:ext cx="1104000" cy="828000"/>
            <a:chOff x="1075654" y="535729"/>
            <a:chExt cx="1104000" cy="828000"/>
          </a:xfrm>
        </p:grpSpPr>
        <p:grpSp>
          <p:nvGrpSpPr>
            <p:cNvPr id="93" name="Group 92"/>
            <p:cNvGrpSpPr/>
            <p:nvPr/>
          </p:nvGrpSpPr>
          <p:grpSpPr>
            <a:xfrm>
              <a:off x="1075654" y="535729"/>
              <a:ext cx="1104000" cy="828000"/>
              <a:chOff x="1610836" y="1771969"/>
              <a:chExt cx="1104000" cy="828000"/>
            </a:xfrm>
          </p:grpSpPr>
          <p:grpSp>
            <p:nvGrpSpPr>
              <p:cNvPr id="95" name="Group 94"/>
              <p:cNvGrpSpPr/>
              <p:nvPr/>
            </p:nvGrpSpPr>
            <p:grpSpPr>
              <a:xfrm>
                <a:off x="1610836" y="1771969"/>
                <a:ext cx="1104000" cy="828000"/>
                <a:chOff x="4878737" y="4859271"/>
                <a:chExt cx="1676850" cy="1307278"/>
              </a:xfrm>
            </p:grpSpPr>
            <p:sp>
              <p:nvSpPr>
                <p:cNvPr id="97" name="Rounded Rectangle 9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98" name="Picture 9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99" name="Picture 9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96" name="Picture 95"/>
              <p:cNvPicPr>
                <a:picLocks noChangeAspect="1"/>
              </p:cNvPicPr>
              <p:nvPr/>
            </p:nvPicPr>
            <p:blipFill>
              <a:blip r:embed="rId21"/>
              <a:stretch>
                <a:fillRect/>
              </a:stretch>
            </p:blipFill>
            <p:spPr>
              <a:xfrm>
                <a:off x="2088988" y="2152477"/>
                <a:ext cx="528942" cy="439507"/>
              </a:xfrm>
              <a:prstGeom prst="rect">
                <a:avLst/>
              </a:prstGeom>
            </p:spPr>
          </p:pic>
        </p:grpSp>
        <p:pic>
          <p:nvPicPr>
            <p:cNvPr id="94" name="Picture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pic>
        <p:nvPicPr>
          <p:cNvPr id="100" name="Picture 99"/>
          <p:cNvPicPr>
            <a:picLocks noChangeAspect="1"/>
          </p:cNvPicPr>
          <p:nvPr/>
        </p:nvPicPr>
        <p:blipFill>
          <a:blip r:embed="rId23"/>
          <a:stretch>
            <a:fillRect/>
          </a:stretch>
        </p:blipFill>
        <p:spPr>
          <a:xfrm>
            <a:off x="5842931" y="2572525"/>
            <a:ext cx="1331755" cy="934821"/>
          </a:xfrm>
          <a:prstGeom prst="rect">
            <a:avLst/>
          </a:prstGeom>
        </p:spPr>
      </p:pic>
    </p:spTree>
    <p:extLst>
      <p:ext uri="{BB962C8B-B14F-4D97-AF65-F5344CB8AC3E}">
        <p14:creationId xmlns:p14="http://schemas.microsoft.com/office/powerpoint/2010/main" val="222694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825" y="5225200"/>
            <a:ext cx="6864350" cy="777932"/>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sz="1351"/>
          </a:p>
        </p:txBody>
      </p:sp>
      <p:sp>
        <p:nvSpPr>
          <p:cNvPr id="7" name="Rounded Rectangle 6"/>
          <p:cNvSpPr/>
          <p:nvPr/>
        </p:nvSpPr>
        <p:spPr>
          <a:xfrm>
            <a:off x="3826438"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Middleware</a:t>
            </a:r>
          </a:p>
        </p:txBody>
      </p:sp>
      <p:pic>
        <p:nvPicPr>
          <p:cNvPr id="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3226725"/>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3" y="3191073"/>
            <a:ext cx="585575" cy="585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453" y="3864228"/>
            <a:ext cx="46839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test</a:t>
            </a:r>
          </a:p>
        </p:txBody>
      </p:sp>
      <p:sp>
        <p:nvSpPr>
          <p:cNvPr id="11" name="TextBox 10"/>
          <p:cNvSpPr txBox="1"/>
          <p:nvPr/>
        </p:nvSpPr>
        <p:spPr>
          <a:xfrm>
            <a:off x="4781369" y="3864228"/>
            <a:ext cx="1040157"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acceptance</a:t>
            </a:r>
          </a:p>
        </p:txBody>
      </p:sp>
      <p:sp>
        <p:nvSpPr>
          <p:cNvPr id="12" name="TextBox 11"/>
          <p:cNvSpPr txBox="1"/>
          <p:nvPr/>
        </p:nvSpPr>
        <p:spPr>
          <a:xfrm>
            <a:off x="6352593" y="3850214"/>
            <a:ext cx="99815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nl-BE" sz="1351" dirty="0">
                <a:latin typeface="Tahoma" pitchFamily="34" charset="0"/>
                <a:ea typeface="Tahoma" pitchFamily="34" charset="0"/>
                <a:cs typeface="Tahoma" pitchFamily="34" charset="0"/>
              </a:rPr>
              <a:t>production</a:t>
            </a:r>
          </a:p>
        </p:txBody>
      </p:sp>
      <p:sp>
        <p:nvSpPr>
          <p:cNvPr id="13" name="TextBox 12"/>
          <p:cNvSpPr txBox="1"/>
          <p:nvPr/>
        </p:nvSpPr>
        <p:spPr>
          <a:xfrm>
            <a:off x="1861017" y="2971378"/>
            <a:ext cx="906475" cy="277127"/>
          </a:xfrm>
          <a:prstGeom prst="rect">
            <a:avLst/>
          </a:prstGeom>
          <a:noFill/>
        </p:spPr>
        <p:txBody>
          <a:bodyPr wrap="square" rtlCol="0">
            <a:spAutoFit/>
          </a:bodyPr>
          <a:lstStyle/>
          <a:p>
            <a:pPr algn="ctr"/>
            <a:r>
              <a:rPr lang="nl-BE" sz="1201" dirty="0"/>
              <a:t>artifact</a:t>
            </a:r>
            <a:endParaRPr lang="nl-BE" sz="1351" dirty="0"/>
          </a:p>
        </p:txBody>
      </p:sp>
      <p:pic>
        <p:nvPicPr>
          <p:cNvPr id="14" name="Picture 23" descr="Apps kex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81" y="1953041"/>
            <a:ext cx="824847" cy="8248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57971" y="1682092"/>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16" name="Rounded Rectangle 15"/>
          <p:cNvSpPr/>
          <p:nvPr/>
        </p:nvSpPr>
        <p:spPr>
          <a:xfrm>
            <a:off x="4945514"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ESB</a:t>
            </a:r>
          </a:p>
        </p:txBody>
      </p:sp>
      <p:sp>
        <p:nvSpPr>
          <p:cNvPr id="18" name="Rounded Rectangle 17"/>
          <p:cNvSpPr/>
          <p:nvPr/>
        </p:nvSpPr>
        <p:spPr>
          <a:xfrm>
            <a:off x="3476831"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AppServ</a:t>
            </a:r>
          </a:p>
        </p:txBody>
      </p:sp>
      <p:sp>
        <p:nvSpPr>
          <p:cNvPr id="19" name="Rounded Rectangle 18"/>
          <p:cNvSpPr/>
          <p:nvPr/>
        </p:nvSpPr>
        <p:spPr>
          <a:xfrm>
            <a:off x="4607313"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WebServ</a:t>
            </a:r>
          </a:p>
        </p:txBody>
      </p:sp>
      <p:sp>
        <p:nvSpPr>
          <p:cNvPr id="20" name="Rounded Rectangle 19"/>
          <p:cNvSpPr/>
          <p:nvPr/>
        </p:nvSpPr>
        <p:spPr>
          <a:xfrm>
            <a:off x="5762694"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DB</a:t>
            </a:r>
          </a:p>
        </p:txBody>
      </p:sp>
      <p:sp>
        <p:nvSpPr>
          <p:cNvPr id="21" name="Rounded Rectangle 20"/>
          <p:cNvSpPr/>
          <p:nvPr/>
        </p:nvSpPr>
        <p:spPr>
          <a:xfrm>
            <a:off x="3924226"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LB</a:t>
            </a:r>
          </a:p>
        </p:txBody>
      </p:sp>
      <p:sp>
        <p:nvSpPr>
          <p:cNvPr id="22" name="Rounded Rectangle 21"/>
          <p:cNvSpPr/>
          <p:nvPr/>
        </p:nvSpPr>
        <p:spPr>
          <a:xfrm>
            <a:off x="6074629"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OS</a:t>
            </a:r>
          </a:p>
        </p:txBody>
      </p:sp>
      <p:sp>
        <p:nvSpPr>
          <p:cNvPr id="23" name="Rounded Rectangle 22"/>
          <p:cNvSpPr/>
          <p:nvPr/>
        </p:nvSpPr>
        <p:spPr>
          <a:xfrm>
            <a:off x="5046455"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00" dirty="0"/>
              <a:t>Authentication</a:t>
            </a:r>
          </a:p>
        </p:txBody>
      </p:sp>
      <p:sp>
        <p:nvSpPr>
          <p:cNvPr id="24" name="Rounded Rectangle 23"/>
          <p:cNvSpPr/>
          <p:nvPr/>
        </p:nvSpPr>
        <p:spPr>
          <a:xfrm>
            <a:off x="6191861"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Portal</a:t>
            </a:r>
          </a:p>
        </p:txBody>
      </p:sp>
      <p:sp>
        <p:nvSpPr>
          <p:cNvPr id="25" name="Rounded Rectangle 24"/>
          <p:cNvSpPr/>
          <p:nvPr/>
        </p:nvSpPr>
        <p:spPr>
          <a:xfrm>
            <a:off x="6880905"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Engines</a:t>
            </a:r>
          </a:p>
        </p:txBody>
      </p:sp>
      <p:sp>
        <p:nvSpPr>
          <p:cNvPr id="26" name="Arc 25"/>
          <p:cNvSpPr/>
          <p:nvPr/>
        </p:nvSpPr>
        <p:spPr>
          <a:xfrm rot="21075433">
            <a:off x="2940428" y="3190013"/>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27" name="Arc 26"/>
          <p:cNvSpPr/>
          <p:nvPr/>
        </p:nvSpPr>
        <p:spPr>
          <a:xfrm rot="19057645">
            <a:off x="5471991" y="3506318"/>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pic>
        <p:nvPicPr>
          <p:cNvPr id="2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80" y="3967290"/>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161" y="3931639"/>
            <a:ext cx="585575" cy="585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4655839"/>
            <a:ext cx="485265" cy="485265"/>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153783" y="3321761"/>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1</a:t>
            </a:r>
          </a:p>
        </p:txBody>
      </p:sp>
      <p:sp>
        <p:nvSpPr>
          <p:cNvPr id="32" name="Rounded Rectangle 31"/>
          <p:cNvSpPr/>
          <p:nvPr/>
        </p:nvSpPr>
        <p:spPr>
          <a:xfrm>
            <a:off x="1153783" y="406232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2</a:t>
            </a:r>
          </a:p>
        </p:txBody>
      </p:sp>
      <p:sp>
        <p:nvSpPr>
          <p:cNvPr id="33" name="Rounded Rectangle 32"/>
          <p:cNvSpPr/>
          <p:nvPr/>
        </p:nvSpPr>
        <p:spPr>
          <a:xfrm>
            <a:off x="1167704" y="475087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3</a:t>
            </a:r>
          </a:p>
        </p:txBody>
      </p:sp>
      <p:sp>
        <p:nvSpPr>
          <p:cNvPr id="34" name="Arc 33"/>
          <p:cNvSpPr/>
          <p:nvPr/>
        </p:nvSpPr>
        <p:spPr>
          <a:xfrm rot="19057645">
            <a:off x="4119644" y="3530982"/>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35" name="Rounded Rectangle 34"/>
          <p:cNvSpPr/>
          <p:nvPr/>
        </p:nvSpPr>
        <p:spPr>
          <a:xfrm>
            <a:off x="1191746" y="5259494"/>
            <a:ext cx="1122507"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Release Intake</a:t>
            </a:r>
          </a:p>
        </p:txBody>
      </p:sp>
      <p:sp>
        <p:nvSpPr>
          <p:cNvPr id="36" name="Rounded Rectangle 35"/>
          <p:cNvSpPr/>
          <p:nvPr/>
        </p:nvSpPr>
        <p:spPr>
          <a:xfrm>
            <a:off x="2584078" y="5259494"/>
            <a:ext cx="1384374"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Master Release mgmt</a:t>
            </a:r>
          </a:p>
        </p:txBody>
      </p:sp>
      <p:sp>
        <p:nvSpPr>
          <p:cNvPr id="37" name="Rounded Rectangle 36"/>
          <p:cNvSpPr/>
          <p:nvPr/>
        </p:nvSpPr>
        <p:spPr>
          <a:xfrm>
            <a:off x="4093281" y="5259494"/>
            <a:ext cx="3662038"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Continuous “zero touch”  &amp; standardized</a:t>
            </a:r>
          </a:p>
          <a:p>
            <a:pPr algn="ctr"/>
            <a:r>
              <a:rPr lang="nl-BE" sz="1351" dirty="0">
                <a:solidFill>
                  <a:sysClr val="windowText" lastClr="000000"/>
                </a:solidFill>
              </a:rPr>
              <a:t>Application Release Deployment</a:t>
            </a:r>
          </a:p>
        </p:txBody>
      </p:sp>
      <p:sp>
        <p:nvSpPr>
          <p:cNvPr id="38" name="Title 10"/>
          <p:cNvSpPr txBox="1">
            <a:spLocks/>
          </p:cNvSpPr>
          <p:nvPr/>
        </p:nvSpPr>
        <p:spPr bwMode="gray">
          <a:xfrm>
            <a:off x="1232235" y="324838"/>
            <a:ext cx="6409232" cy="549386"/>
          </a:xfrm>
          <a:prstGeom prst="rect">
            <a:avLst/>
          </a:prstGeom>
        </p:spPr>
        <p:txBody>
          <a:bodyPr vert="horz" lIns="0" tIns="0" rIns="0" bIns="0" rtlCol="0" anchor="b" anchorCtr="0">
            <a:normAutofit fontScale="77500" lnSpcReduction="2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nl-BE" sz="3003" dirty="0"/>
              <a:t>Automating application release operations</a:t>
            </a:r>
            <a:br>
              <a:rPr lang="nl-BE" sz="3003" dirty="0"/>
            </a:br>
            <a:r>
              <a:rPr lang="nl-BE" sz="3003" dirty="0"/>
              <a:t>Enterprise Application Delivery</a:t>
            </a:r>
            <a:endParaRPr lang="en-US" sz="3003" dirty="0"/>
          </a:p>
        </p:txBody>
      </p:sp>
      <p:pic>
        <p:nvPicPr>
          <p:cNvPr id="39" name="Picture 3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99971" y="4344247"/>
            <a:ext cx="343218" cy="457626"/>
          </a:xfrm>
          <a:prstGeom prst="rect">
            <a:avLst/>
          </a:prstGeom>
        </p:spPr>
      </p:pic>
      <p:grpSp>
        <p:nvGrpSpPr>
          <p:cNvPr id="40" name="Group 39"/>
          <p:cNvGrpSpPr/>
          <p:nvPr/>
        </p:nvGrpSpPr>
        <p:grpSpPr>
          <a:xfrm>
            <a:off x="5086827" y="4344247"/>
            <a:ext cx="572029" cy="457626"/>
            <a:chOff x="5257800" y="3486150"/>
            <a:chExt cx="762000" cy="457202"/>
          </a:xfrm>
        </p:grpSpPr>
        <p:pic>
          <p:nvPicPr>
            <p:cNvPr id="41" name="Picture 4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57800" y="3486150"/>
              <a:ext cx="457200" cy="457202"/>
            </a:xfrm>
            <a:prstGeom prst="rect">
              <a:avLst/>
            </a:prstGeom>
          </p:spPr>
        </p:pic>
        <p:pic>
          <p:nvPicPr>
            <p:cNvPr id="42" name="Picture 41"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62600" y="3486150"/>
              <a:ext cx="457200" cy="457202"/>
            </a:xfrm>
            <a:prstGeom prst="rect">
              <a:avLst/>
            </a:prstGeom>
          </p:spPr>
        </p:pic>
      </p:grpSp>
      <p:grpSp>
        <p:nvGrpSpPr>
          <p:cNvPr id="43" name="Group 42"/>
          <p:cNvGrpSpPr/>
          <p:nvPr/>
        </p:nvGrpSpPr>
        <p:grpSpPr>
          <a:xfrm>
            <a:off x="6345291" y="4267977"/>
            <a:ext cx="1029653" cy="915249"/>
            <a:chOff x="6934200" y="3409950"/>
            <a:chExt cx="1371600" cy="914402"/>
          </a:xfrm>
        </p:grpSpPr>
        <p:pic>
          <p:nvPicPr>
            <p:cNvPr id="44" name="Picture 43"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409950"/>
              <a:ext cx="457200" cy="457202"/>
            </a:xfrm>
            <a:prstGeom prst="rect">
              <a:avLst/>
            </a:prstGeom>
          </p:spPr>
        </p:pic>
        <p:pic>
          <p:nvPicPr>
            <p:cNvPr id="45" name="Picture 44"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409950"/>
              <a:ext cx="457200" cy="457202"/>
            </a:xfrm>
            <a:prstGeom prst="rect">
              <a:avLst/>
            </a:prstGeom>
          </p:spPr>
        </p:pic>
        <p:pic>
          <p:nvPicPr>
            <p:cNvPr id="46" name="Picture 45"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409950"/>
              <a:ext cx="457200" cy="457202"/>
            </a:xfrm>
            <a:prstGeom prst="rect">
              <a:avLst/>
            </a:prstGeom>
          </p:spPr>
        </p:pic>
        <p:pic>
          <p:nvPicPr>
            <p:cNvPr id="47" name="Picture 46"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409950"/>
              <a:ext cx="457200" cy="457202"/>
            </a:xfrm>
            <a:prstGeom prst="rect">
              <a:avLst/>
            </a:prstGeom>
          </p:spPr>
        </p:pic>
        <p:pic>
          <p:nvPicPr>
            <p:cNvPr id="48" name="Picture 47"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867150"/>
              <a:ext cx="457200" cy="457202"/>
            </a:xfrm>
            <a:prstGeom prst="rect">
              <a:avLst/>
            </a:prstGeom>
          </p:spPr>
        </p:pic>
        <p:pic>
          <p:nvPicPr>
            <p:cNvPr id="49" name="Picture 4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867150"/>
              <a:ext cx="457200" cy="457202"/>
            </a:xfrm>
            <a:prstGeom prst="rect">
              <a:avLst/>
            </a:prstGeom>
          </p:spPr>
        </p:pic>
        <p:pic>
          <p:nvPicPr>
            <p:cNvPr id="50" name="Picture 49"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867150"/>
              <a:ext cx="457200" cy="457202"/>
            </a:xfrm>
            <a:prstGeom prst="rect">
              <a:avLst/>
            </a:prstGeom>
          </p:spPr>
        </p:pic>
        <p:pic>
          <p:nvPicPr>
            <p:cNvPr id="51" name="Picture 5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867150"/>
              <a:ext cx="457200" cy="457202"/>
            </a:xfrm>
            <a:prstGeom prst="rect">
              <a:avLst/>
            </a:prstGeom>
          </p:spPr>
        </p:pic>
      </p:grpSp>
    </p:spTree>
    <p:extLst>
      <p:ext uri="{BB962C8B-B14F-4D97-AF65-F5344CB8AC3E}">
        <p14:creationId xmlns:p14="http://schemas.microsoft.com/office/powerpoint/2010/main" val="33025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13" dur="2000" fill="hold"/>
                                        <p:tgtEl>
                                          <p:spTgt spid="8"/>
                                        </p:tgtEl>
                                        <p:attrNameLst>
                                          <p:attrName>ppt_x</p:attrName>
                                          <p:attrName>ppt_y</p:attrName>
                                        </p:attrNameLst>
                                      </p:cBhvr>
                                      <p:rCtr x="5851" y="-116"/>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4000"/>
                            </p:stCondLst>
                            <p:childTnLst>
                              <p:par>
                                <p:cTn id="28"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29" dur="2000" fill="hold"/>
                                        <p:tgtEl>
                                          <p:spTgt spid="28"/>
                                        </p:tgtEl>
                                        <p:attrNameLst>
                                          <p:attrName>ppt_x</p:attrName>
                                          <p:attrName>ppt_y</p:attrName>
                                        </p:attrNameLst>
                                      </p:cBhvr>
                                      <p:rCtr x="5851" y="-116"/>
                                    </p:animMotion>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6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6500"/>
                            </p:stCondLst>
                            <p:childTnLst>
                              <p:par>
                                <p:cTn id="38" presetID="63" presetClass="path" presetSubtype="0" repeatCount="indefinite" accel="50000" decel="50000" fill="hold" nodeType="afterEffect">
                                  <p:stCondLst>
                                    <p:cond delay="0"/>
                                  </p:stCondLst>
                                  <p:childTnLst>
                                    <p:animMotion origin="layout" path="M 3.05556E-6 3.51526E-7 L 0.11718 -0.11933 " pathEditMode="relative" rAng="0" ptsTypes="AA">
                                      <p:cBhvr>
                                        <p:cTn id="39" dur="2000" fill="hold"/>
                                        <p:tgtEl>
                                          <p:spTgt spid="30"/>
                                        </p:tgtEl>
                                        <p:attrNameLst>
                                          <p:attrName>ppt_x</p:attrName>
                                          <p:attrName>ppt_y</p:attrName>
                                        </p:attrNameLst>
                                      </p:cBhvr>
                                      <p:rCtr x="5851" y="-5967"/>
                                    </p:animMotion>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1000" fill="hold"/>
                                        <p:tgtEl>
                                          <p:spTgt spid="3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42"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anim calcmode="lin" valueType="num">
                                      <p:cBhvr>
                                        <p:cTn id="57" dur="1000" fill="hold"/>
                                        <p:tgtEl>
                                          <p:spTgt spid="37"/>
                                        </p:tgtEl>
                                        <p:attrNameLst>
                                          <p:attrName>ppt_x</p:attrName>
                                        </p:attrNameLst>
                                      </p:cBhvr>
                                      <p:tavLst>
                                        <p:tav tm="0">
                                          <p:val>
                                            <p:strVal val="#ppt_x"/>
                                          </p:val>
                                        </p:tav>
                                        <p:tav tm="100000">
                                          <p:val>
                                            <p:strVal val="#ppt_x"/>
                                          </p:val>
                                        </p:tav>
                                      </p:tavLst>
                                    </p:anim>
                                    <p:anim calcmode="lin" valueType="num">
                                      <p:cBhvr>
                                        <p:cTn id="5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36"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012749"/>
            <a:ext cx="9013372" cy="5001682"/>
          </a:xfrm>
        </p:spPr>
      </p:pic>
    </p:spTree>
    <p:extLst>
      <p:ext uri="{BB962C8B-B14F-4D97-AF65-F5344CB8AC3E}">
        <p14:creationId xmlns:p14="http://schemas.microsoft.com/office/powerpoint/2010/main" val="3681046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1" y="1107281"/>
            <a:ext cx="8618073" cy="3993356"/>
          </a:xfrm>
          <a:prstGeom prst="rect">
            <a:avLst/>
          </a:prstGeom>
        </p:spPr>
      </p:pic>
    </p:spTree>
    <p:extLst>
      <p:ext uri="{BB962C8B-B14F-4D97-AF65-F5344CB8AC3E}">
        <p14:creationId xmlns:p14="http://schemas.microsoft.com/office/powerpoint/2010/main" val="2615607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188" y="962979"/>
            <a:ext cx="8227457" cy="4017645"/>
          </a:xfrm>
          <a:prstGeom prst="rect">
            <a:avLst/>
          </a:prstGeom>
        </p:spPr>
      </p:pic>
      <p:sp>
        <p:nvSpPr>
          <p:cNvPr id="3" name="TextBox 2"/>
          <p:cNvSpPr txBox="1"/>
          <p:nvPr/>
        </p:nvSpPr>
        <p:spPr>
          <a:xfrm>
            <a:off x="488633" y="1234440"/>
            <a:ext cx="1303020" cy="300082"/>
          </a:xfrm>
          <a:prstGeom prst="rect">
            <a:avLst/>
          </a:prstGeom>
          <a:noFill/>
        </p:spPr>
        <p:txBody>
          <a:bodyPr wrap="square" rtlCol="0">
            <a:spAutoFit/>
          </a:bodyPr>
          <a:lstStyle/>
          <a:p>
            <a:pPr algn="ctr"/>
            <a:r>
              <a:rPr lang="en-US" sz="1350" dirty="0"/>
              <a:t>DEV</a:t>
            </a:r>
          </a:p>
        </p:txBody>
      </p:sp>
      <p:sp>
        <p:nvSpPr>
          <p:cNvPr id="5" name="TextBox 4"/>
          <p:cNvSpPr txBox="1"/>
          <p:nvPr/>
        </p:nvSpPr>
        <p:spPr>
          <a:xfrm>
            <a:off x="6746558" y="1234440"/>
            <a:ext cx="1723073" cy="300082"/>
          </a:xfrm>
          <a:prstGeom prst="rect">
            <a:avLst/>
          </a:prstGeom>
          <a:noFill/>
        </p:spPr>
        <p:txBody>
          <a:bodyPr wrap="square" rtlCol="0">
            <a:spAutoFit/>
          </a:bodyPr>
          <a:lstStyle/>
          <a:p>
            <a:r>
              <a:rPr lang="en-US" sz="1350" dirty="0"/>
              <a:t>OPS</a:t>
            </a:r>
          </a:p>
        </p:txBody>
      </p:sp>
      <p:sp>
        <p:nvSpPr>
          <p:cNvPr id="6" name="TextBox 5"/>
          <p:cNvSpPr txBox="1"/>
          <p:nvPr/>
        </p:nvSpPr>
        <p:spPr>
          <a:xfrm>
            <a:off x="2991803" y="4294822"/>
            <a:ext cx="1117614" cy="300082"/>
          </a:xfrm>
          <a:prstGeom prst="rect">
            <a:avLst/>
          </a:prstGeom>
          <a:noFill/>
        </p:spPr>
        <p:txBody>
          <a:bodyPr wrap="none" rtlCol="0">
            <a:spAutoFit/>
          </a:bodyPr>
          <a:lstStyle/>
          <a:p>
            <a:r>
              <a:rPr lang="en-US" sz="1350" dirty="0"/>
              <a:t>Collaborate </a:t>
            </a:r>
          </a:p>
        </p:txBody>
      </p:sp>
      <p:sp>
        <p:nvSpPr>
          <p:cNvPr id="11" name="TextBox 10"/>
          <p:cNvSpPr txBox="1"/>
          <p:nvPr/>
        </p:nvSpPr>
        <p:spPr>
          <a:xfrm>
            <a:off x="488633" y="2033022"/>
            <a:ext cx="1252266" cy="300082"/>
          </a:xfrm>
          <a:prstGeom prst="rect">
            <a:avLst/>
          </a:prstGeom>
          <a:noFill/>
        </p:spPr>
        <p:txBody>
          <a:bodyPr wrap="none" rtlCol="0">
            <a:spAutoFit/>
          </a:bodyPr>
          <a:lstStyle/>
          <a:p>
            <a:r>
              <a:rPr lang="en-US" sz="1350" dirty="0"/>
              <a:t>Communicate</a:t>
            </a:r>
          </a:p>
        </p:txBody>
      </p:sp>
      <p:sp>
        <p:nvSpPr>
          <p:cNvPr id="12" name="TextBox 11"/>
          <p:cNvSpPr txBox="1"/>
          <p:nvPr/>
        </p:nvSpPr>
        <p:spPr>
          <a:xfrm>
            <a:off x="5837717" y="2451735"/>
            <a:ext cx="867545" cy="300082"/>
          </a:xfrm>
          <a:prstGeom prst="rect">
            <a:avLst/>
          </a:prstGeom>
          <a:noFill/>
        </p:spPr>
        <p:txBody>
          <a:bodyPr wrap="none" rtlCol="0">
            <a:spAutoFit/>
          </a:bodyPr>
          <a:lstStyle/>
          <a:p>
            <a:r>
              <a:rPr lang="en-US" sz="1350" dirty="0"/>
              <a:t>Integrate</a:t>
            </a:r>
          </a:p>
        </p:txBody>
      </p:sp>
    </p:spTree>
    <p:extLst>
      <p:ext uri="{BB962C8B-B14F-4D97-AF65-F5344CB8AC3E}">
        <p14:creationId xmlns:p14="http://schemas.microsoft.com/office/powerpoint/2010/main" val="3493530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357"/>
          <p:cNvSpPr>
            <a:spLocks noGrp="1"/>
          </p:cNvSpPr>
          <p:nvPr>
            <p:ph type="title"/>
          </p:nvPr>
        </p:nvSpPr>
        <p:spPr>
          <a:xfrm>
            <a:off x="415239" y="426795"/>
            <a:ext cx="8686800" cy="819273"/>
          </a:xfrm>
        </p:spPr>
        <p:txBody>
          <a:bodyPr>
            <a:normAutofit/>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1536271"/>
            <a:ext cx="2814320" cy="3958426"/>
            <a:chOff x="396241" y="1225435"/>
            <a:chExt cx="2875280" cy="5273020"/>
          </a:xfrm>
        </p:grpSpPr>
        <p:sp>
          <p:nvSpPr>
            <p:cNvPr id="356" name="Rectangle 355"/>
            <p:cNvSpPr/>
            <p:nvPr/>
          </p:nvSpPr>
          <p:spPr>
            <a:xfrm>
              <a:off x="501187" y="1945598"/>
              <a:ext cx="2703504" cy="4552857"/>
            </a:xfrm>
            <a:prstGeom prst="rect">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897877"/>
            </a:xfrm>
            <a:prstGeom prst="rect">
              <a:avLst/>
            </a:prstGeom>
            <a:noFill/>
          </p:spPr>
          <p:txBody>
            <a:bodyPr wrap="square" rIns="0" rtlCol="0">
              <a:spAutoFit/>
            </a:bodyPr>
            <a:lstStyle/>
            <a:p>
              <a:pPr>
                <a:lnSpc>
                  <a:spcPct val="90000"/>
                </a:lnSpc>
              </a:pPr>
              <a:r>
                <a:rPr lang="en-US" sz="1400" dirty="0">
                  <a:solidFill>
                    <a:srgbClr val="FF0000"/>
                  </a:solidFill>
                </a:rPr>
                <a:t>LACK OF API TESTING</a:t>
              </a:r>
              <a:r>
                <a:rPr lang="en-US" sz="1400" b="1" dirty="0">
                  <a:solidFill>
                    <a:srgbClr val="0064AF"/>
                  </a:solidFill>
                </a:rPr>
                <a:t/>
              </a:r>
              <a:br>
                <a:rPr lang="en-US" sz="1400" b="1" dirty="0">
                  <a:solidFill>
                    <a:srgbClr val="0064AF"/>
                  </a:solidFill>
                </a:rPr>
              </a:br>
              <a:r>
                <a:rPr lang="en-US" sz="1400" dirty="0"/>
                <a:t>(too many bugs escape downstream)</a:t>
              </a:r>
            </a:p>
          </p:txBody>
        </p:sp>
      </p:grpSp>
      <p:grpSp>
        <p:nvGrpSpPr>
          <p:cNvPr id="355" name="Group 354"/>
          <p:cNvGrpSpPr/>
          <p:nvPr/>
        </p:nvGrpSpPr>
        <p:grpSpPr>
          <a:xfrm>
            <a:off x="904856" y="2125436"/>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a:t>Developer 1</a:t>
                </a:r>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a:t>Developer 2</a:t>
                </a:r>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a:t>Developer n</a:t>
                </a:r>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156091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sp>
          <p:nvSpPr>
            <p:cNvPr id="149" name="TextBox 148"/>
            <p:cNvSpPr txBox="1"/>
            <p:nvPr/>
          </p:nvSpPr>
          <p:spPr>
            <a:xfrm>
              <a:off x="3608025" y="1225435"/>
              <a:ext cx="4814176" cy="1156169"/>
            </a:xfrm>
            <a:prstGeom prst="rect">
              <a:avLst/>
            </a:prstGeom>
            <a:noFill/>
          </p:spPr>
          <p:txBody>
            <a:bodyPr wrap="square" rtlCol="0">
              <a:spAutoFit/>
            </a:bodyPr>
            <a:lstStyle/>
            <a:p>
              <a:pPr algn="ctr">
                <a:lnSpc>
                  <a:spcPct val="90000"/>
                </a:lnSpc>
              </a:pPr>
              <a:r>
                <a:rPr lang="en-US" sz="1400" dirty="0">
                  <a:solidFill>
                    <a:schemeClr val="accent3"/>
                  </a:solidFill>
                </a:rPr>
                <a:t>LACK OF AUTOMATED TESTING</a:t>
              </a:r>
              <a:r>
                <a:rPr lang="en-US" sz="1400" b="1" dirty="0">
                  <a:solidFill>
                    <a:srgbClr val="0064AF"/>
                  </a:solidFill>
                </a:rPr>
                <a:t/>
              </a:r>
              <a:br>
                <a:rPr lang="en-US" sz="1400" b="1" dirty="0">
                  <a:solidFill>
                    <a:srgbClr val="0064AF"/>
                  </a:solidFill>
                </a:rPr>
              </a:b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4" y="2071054"/>
            <a:ext cx="4897263" cy="483722"/>
          </a:xfrm>
          <a:prstGeom prst="rect">
            <a:avLst/>
          </a:prstGeom>
          <a:noFill/>
        </p:spPr>
        <p:txBody>
          <a:bodyPr wrap="square" rtlCol="0">
            <a:spAutoFit/>
          </a:bodyPr>
          <a:lstStyle/>
          <a:p>
            <a:pPr algn="ctr">
              <a:lnSpc>
                <a:spcPct val="90000"/>
              </a:lnSpc>
            </a:pPr>
            <a:r>
              <a:rPr lang="en-US" sz="1400" dirty="0">
                <a:solidFill>
                  <a:srgbClr val="57C1B4"/>
                </a:solidFill>
              </a:rPr>
              <a:t>LACK OF VISIBILITY INTO PROD. APPS </a:t>
            </a:r>
            <a:r>
              <a:rPr lang="en-US" sz="1400" b="1" dirty="0">
                <a:solidFill>
                  <a:srgbClr val="0064AF"/>
                </a:solidFill>
              </a:rPr>
              <a:t/>
            </a:r>
            <a:br>
              <a:rPr lang="en-US" sz="1400" b="1" dirty="0">
                <a:solidFill>
                  <a:srgbClr val="0064AF"/>
                </a:solidFill>
              </a:rPr>
            </a:br>
            <a:r>
              <a:rPr lang="en-US" sz="1400" dirty="0"/>
              <a:t>(no visibility into the customer experience) </a:t>
            </a:r>
          </a:p>
        </p:txBody>
      </p:sp>
      <p:grpSp>
        <p:nvGrpSpPr>
          <p:cNvPr id="364" name="Group 363"/>
          <p:cNvGrpSpPr/>
          <p:nvPr/>
        </p:nvGrpSpPr>
        <p:grpSpPr>
          <a:xfrm>
            <a:off x="3550547" y="4437935"/>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a:solidFill>
                      <a:srgbClr val="57C1B4"/>
                    </a:solidFill>
                  </a:rPr>
                  <a:t>LACK OF RELEASE AND ENVIRONMENT AUTOMATION</a:t>
                </a:r>
                <a:r>
                  <a:rPr lang="en-US" sz="1400" b="1" dirty="0">
                    <a:solidFill>
                      <a:srgbClr val="0064AF"/>
                    </a:solidFill>
                  </a:rPr>
                  <a:t/>
                </a:r>
                <a:br>
                  <a:rPr lang="en-US" sz="1400" b="1" dirty="0">
                    <a:solidFill>
                      <a:srgbClr val="0064AF"/>
                    </a:solidFill>
                  </a:rPr>
                </a:br>
                <a:r>
                  <a:rPr lang="en-US" sz="1400" dirty="0"/>
                  <a:t>(manual processes lead to poor release quality)</a:t>
                </a:r>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780818"/>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645755"/>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645755"/>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645755"/>
            <a:ext cx="284813" cy="262470"/>
          </a:xfrm>
          <a:prstGeom prst="rect">
            <a:avLst/>
          </a:prstGeom>
        </p:spPr>
      </p:pic>
    </p:spTree>
    <p:extLst>
      <p:ext uri="{BB962C8B-B14F-4D97-AF65-F5344CB8AC3E}">
        <p14:creationId xmlns:p14="http://schemas.microsoft.com/office/powerpoint/2010/main" val="42813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389184" y="6964764"/>
            <a:ext cx="228600" cy="228600"/>
          </a:xfrm>
        </p:spPr>
        <p:txBody>
          <a:bodyPr/>
          <a:lstStyle/>
          <a:p>
            <a:fld id="{E12D0507-9F86-7A45-BE8E-43760B9F92AA}" type="slidenum">
              <a:rPr lang="en-US" smtClean="0"/>
              <a:pPr/>
              <a:t>19</a:t>
            </a:fld>
            <a:endParaRPr lang="en-US"/>
          </a:p>
        </p:txBody>
      </p:sp>
      <p:grpSp>
        <p:nvGrpSpPr>
          <p:cNvPr id="7" name="Group 6"/>
          <p:cNvGrpSpPr/>
          <p:nvPr/>
        </p:nvGrpSpPr>
        <p:grpSpPr>
          <a:xfrm>
            <a:off x="5526062" y="2637753"/>
            <a:ext cx="1371994" cy="810245"/>
            <a:chOff x="7029740" y="1913022"/>
            <a:chExt cx="1371994" cy="810245"/>
          </a:xfrm>
        </p:grpSpPr>
        <p:sp>
          <p:nvSpPr>
            <p:cNvPr id="8" name="Rectangle 7"/>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2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10" name="Pentagon 9"/>
          <p:cNvSpPr/>
          <p:nvPr/>
        </p:nvSpPr>
        <p:spPr>
          <a:xfrm>
            <a:off x="-129400" y="4651585"/>
            <a:ext cx="4475528"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11" name="Pentagon 10"/>
          <p:cNvSpPr/>
          <p:nvPr/>
        </p:nvSpPr>
        <p:spPr>
          <a:xfrm flipH="1">
            <a:off x="4723449" y="4651585"/>
            <a:ext cx="4420546"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12" name="Pentagon 11"/>
          <p:cNvSpPr/>
          <p:nvPr/>
        </p:nvSpPr>
        <p:spPr>
          <a:xfrm>
            <a:off x="-118799" y="5003797"/>
            <a:ext cx="4464431"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13" name="Pentagon 12"/>
          <p:cNvSpPr/>
          <p:nvPr/>
        </p:nvSpPr>
        <p:spPr>
          <a:xfrm>
            <a:off x="-116650" y="5356009"/>
            <a:ext cx="4462183"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14" name="Pentagon 13"/>
          <p:cNvSpPr/>
          <p:nvPr/>
        </p:nvSpPr>
        <p:spPr>
          <a:xfrm flipH="1">
            <a:off x="4723450" y="5003797"/>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15" name="Pentagon 14"/>
          <p:cNvSpPr/>
          <p:nvPr/>
        </p:nvSpPr>
        <p:spPr>
          <a:xfrm flipH="1">
            <a:off x="4723448" y="5356009"/>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Legacy and proprietary apps/infrastructure</a:t>
            </a:r>
            <a:endParaRPr lang="en-US" sz="1400" b="1" kern="0" dirty="0">
              <a:solidFill>
                <a:schemeClr val="accent4"/>
              </a:solidFill>
              <a:cs typeface="Arial Unicode MS" pitchFamily="34" charset="-128"/>
            </a:endParaRPr>
          </a:p>
        </p:txBody>
      </p:sp>
      <p:sp>
        <p:nvSpPr>
          <p:cNvPr id="16" name="Rectangle 15"/>
          <p:cNvSpPr/>
          <p:nvPr/>
        </p:nvSpPr>
        <p:spPr>
          <a:xfrm>
            <a:off x="4379488" y="2827302"/>
            <a:ext cx="306659" cy="3020403"/>
          </a:xfrm>
          <a:prstGeom prst="rect">
            <a:avLst/>
          </a:prstGeom>
          <a:solidFill>
            <a:schemeClr val="tx2">
              <a:lumMod val="60000"/>
              <a:lumOff val="4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7" name="Title 1"/>
          <p:cNvSpPr>
            <a:spLocks noGrp="1"/>
          </p:cNvSpPr>
          <p:nvPr>
            <p:ph type="title"/>
          </p:nvPr>
        </p:nvSpPr>
        <p:spPr>
          <a:xfrm>
            <a:off x="388184" y="755994"/>
            <a:ext cx="8229600" cy="1091353"/>
          </a:xfrm>
        </p:spPr>
        <p:txBody>
          <a:bodyPr/>
          <a:lstStyle/>
          <a:p>
            <a:r>
              <a:rPr lang="en-US" dirty="0" smtClean="0"/>
              <a:t>What are Challenges that Companies are Experiencing?</a:t>
            </a:r>
            <a:endParaRPr lang="en-US" dirty="0"/>
          </a:p>
        </p:txBody>
      </p:sp>
      <p:grpSp>
        <p:nvGrpSpPr>
          <p:cNvPr id="18" name="Group 17"/>
          <p:cNvGrpSpPr/>
          <p:nvPr/>
        </p:nvGrpSpPr>
        <p:grpSpPr>
          <a:xfrm>
            <a:off x="836440" y="3604727"/>
            <a:ext cx="3527144" cy="209143"/>
            <a:chOff x="706857" y="3519486"/>
            <a:chExt cx="3945159" cy="161926"/>
          </a:xfrm>
        </p:grpSpPr>
        <p:cxnSp>
          <p:nvCxnSpPr>
            <p:cNvPr id="19" name="Straight Arrow Connector 18"/>
            <p:cNvCxnSpPr/>
            <p:nvPr/>
          </p:nvCxnSpPr>
          <p:spPr>
            <a:xfrm>
              <a:off x="706857" y="3600450"/>
              <a:ext cx="3945159"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21" name="Group 20"/>
          <p:cNvGrpSpPr/>
          <p:nvPr/>
        </p:nvGrpSpPr>
        <p:grpSpPr>
          <a:xfrm>
            <a:off x="4702049" y="3581119"/>
            <a:ext cx="3382337" cy="256359"/>
            <a:chOff x="3958284" y="1676400"/>
            <a:chExt cx="3559895" cy="256359"/>
          </a:xfrm>
        </p:grpSpPr>
        <p:grpSp>
          <p:nvGrpSpPr>
            <p:cNvPr id="22" name="Group 21"/>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58284" y="1676400"/>
                <a:ext cx="0" cy="25635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5157889" y="1722837"/>
              <a:ext cx="712204" cy="161925"/>
            </a:xfrm>
            <a:prstGeom prst="rect">
              <a:avLst/>
            </a:prstGeom>
            <a:solidFill>
              <a:schemeClr val="bg2"/>
            </a:solidFill>
            <a:ln>
              <a:noFill/>
            </a:ln>
          </p:spPr>
          <p:txBody>
            <a:bodyPr wrap="none" tIns="91440" bIns="91440" rtlCol="0" anchor="ctr" anchorCtr="0">
              <a:noAutofit/>
            </a:bodyPr>
            <a:lstStyle/>
            <a:p>
              <a:pPr algn="ctr"/>
              <a:r>
                <a:rPr lang="en-US" sz="1200" b="1" dirty="0"/>
                <a:t>STABILITY</a:t>
              </a:r>
            </a:p>
          </p:txBody>
        </p:sp>
      </p:grpSp>
      <p:sp>
        <p:nvSpPr>
          <p:cNvPr id="26" name="Explosion 1 25"/>
          <p:cNvSpPr/>
          <p:nvPr/>
        </p:nvSpPr>
        <p:spPr>
          <a:xfrm rot="10245964">
            <a:off x="4328054" y="5298039"/>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7" name="Explosion 1 26"/>
          <p:cNvSpPr/>
          <p:nvPr/>
        </p:nvSpPr>
        <p:spPr>
          <a:xfrm>
            <a:off x="4331782" y="4953426"/>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8" name="Explosion 1 27"/>
          <p:cNvSpPr/>
          <p:nvPr/>
        </p:nvSpPr>
        <p:spPr>
          <a:xfrm rot="9641753">
            <a:off x="4331782" y="4589113"/>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29"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75111" y="3956447"/>
            <a:ext cx="655064" cy="190808"/>
          </a:xfrm>
          <a:prstGeom prst="rect">
            <a:avLst/>
          </a:prstGeom>
          <a:solidFill>
            <a:schemeClr val="accent3">
              <a:lumMod val="75000"/>
            </a:schemeClr>
          </a:solidFill>
          <a:ln>
            <a:noFill/>
          </a:ln>
          <a:effectLst/>
          <a:extLst/>
        </p:spPr>
      </p:pic>
      <p:grpSp>
        <p:nvGrpSpPr>
          <p:cNvPr id="30" name="Group 29"/>
          <p:cNvGrpSpPr/>
          <p:nvPr/>
        </p:nvGrpSpPr>
        <p:grpSpPr>
          <a:xfrm>
            <a:off x="2057401" y="2637753"/>
            <a:ext cx="1496696" cy="810246"/>
            <a:chOff x="607748" y="1913022"/>
            <a:chExt cx="1496696" cy="810246"/>
          </a:xfrm>
        </p:grpSpPr>
        <p:sp>
          <p:nvSpPr>
            <p:cNvPr id="31" name="Rectangle 30"/>
            <p:cNvSpPr/>
            <p:nvPr/>
          </p:nvSpPr>
          <p:spPr>
            <a:xfrm>
              <a:off x="607748" y="2441380"/>
              <a:ext cx="1496696" cy="281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32" name="Picture 3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33" name="Group 32"/>
          <p:cNvGrpSpPr/>
          <p:nvPr/>
        </p:nvGrpSpPr>
        <p:grpSpPr>
          <a:xfrm>
            <a:off x="8176304" y="3641364"/>
            <a:ext cx="589566" cy="514879"/>
            <a:chOff x="8434271" y="2733514"/>
            <a:chExt cx="589566" cy="514879"/>
          </a:xfrm>
        </p:grpSpPr>
        <p:pic>
          <p:nvPicPr>
            <p:cNvPr id="34" name="Picture 33" descr="Thought_Leadership_2_customer_experience_v1.eps"/>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35" name="Rounded Rectangle 3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1" y="346939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a:xfrm>
            <a:off x="4351249"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Rectangle 37"/>
          <p:cNvSpPr/>
          <p:nvPr/>
        </p:nvSpPr>
        <p:spPr>
          <a:xfrm>
            <a:off x="7050378"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9" name="Multiply 38"/>
          <p:cNvSpPr/>
          <p:nvPr/>
        </p:nvSpPr>
        <p:spPr>
          <a:xfrm>
            <a:off x="1308850"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0" name="Multiply 39"/>
          <p:cNvSpPr/>
          <p:nvPr/>
        </p:nvSpPr>
        <p:spPr>
          <a:xfrm>
            <a:off x="4107774"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1" name="Multiply 40"/>
          <p:cNvSpPr/>
          <p:nvPr/>
        </p:nvSpPr>
        <p:spPr>
          <a:xfrm>
            <a:off x="2708312"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5507236"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6906698"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1964663" y="3956447"/>
            <a:ext cx="864974" cy="190808"/>
          </a:xfrm>
          <a:prstGeom prst="rect">
            <a:avLst/>
          </a:prstGeom>
          <a:solidFill>
            <a:schemeClr val="accent3">
              <a:lumMod val="75000"/>
            </a:schemeClr>
          </a:solidFill>
          <a:ln>
            <a:noFill/>
          </a:ln>
          <a:effectLst/>
          <a:extLst/>
        </p:spPr>
      </p:pic>
      <p:pic>
        <p:nvPicPr>
          <p:cNvPr id="4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364125" y="3956447"/>
            <a:ext cx="864974" cy="190808"/>
          </a:xfrm>
          <a:prstGeom prst="rect">
            <a:avLst/>
          </a:prstGeom>
          <a:solidFill>
            <a:schemeClr val="accent3">
              <a:lumMod val="75000"/>
            </a:schemeClr>
          </a:solidFill>
          <a:ln>
            <a:noFill/>
          </a:ln>
          <a:effectLst/>
          <a:extLst/>
        </p:spPr>
      </p:pic>
      <p:pic>
        <p:nvPicPr>
          <p:cNvPr id="4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763587" y="3956447"/>
            <a:ext cx="864974" cy="190808"/>
          </a:xfrm>
          <a:prstGeom prst="rect">
            <a:avLst/>
          </a:prstGeom>
          <a:solidFill>
            <a:schemeClr val="accent3">
              <a:lumMod val="75000"/>
            </a:schemeClr>
          </a:solidFill>
          <a:ln>
            <a:noFill/>
          </a:ln>
          <a:effectLst/>
          <a:extLst/>
        </p:spPr>
      </p:pic>
      <p:pic>
        <p:nvPicPr>
          <p:cNvPr id="4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163049" y="3956447"/>
            <a:ext cx="864974" cy="190808"/>
          </a:xfrm>
          <a:prstGeom prst="rect">
            <a:avLst/>
          </a:prstGeom>
          <a:solidFill>
            <a:schemeClr val="accent3">
              <a:lumMod val="75000"/>
            </a:schemeClr>
          </a:solidFill>
          <a:ln>
            <a:noFill/>
          </a:ln>
          <a:effectLst/>
          <a:extLst/>
        </p:spPr>
      </p:pic>
      <p:pic>
        <p:nvPicPr>
          <p:cNvPr id="4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562511" y="3956447"/>
            <a:ext cx="655064" cy="190808"/>
          </a:xfrm>
          <a:prstGeom prst="rect">
            <a:avLst/>
          </a:prstGeom>
          <a:solidFill>
            <a:schemeClr val="accent3">
              <a:lumMod val="75000"/>
            </a:schemeClr>
          </a:solidFill>
          <a:ln>
            <a:noFill/>
          </a:ln>
          <a:effectLst/>
          <a:extLst/>
        </p:spPr>
      </p:pic>
      <p:sp>
        <p:nvSpPr>
          <p:cNvPr id="49" name="Explosion 1 48"/>
          <p:cNvSpPr/>
          <p:nvPr/>
        </p:nvSpPr>
        <p:spPr>
          <a:xfrm rot="19865818">
            <a:off x="4331782" y="3435951"/>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176038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1000"/>
                                        <p:tgtEl>
                                          <p:spTgt spid="21"/>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 calcmode="lin" valueType="num">
                                      <p:cBhvr>
                                        <p:cTn id="20" dur="250" fill="hold"/>
                                        <p:tgtEl>
                                          <p:spTgt spid="39"/>
                                        </p:tgtEl>
                                        <p:attrNameLst>
                                          <p:attrName>ppt_w</p:attrName>
                                        </p:attrNameLst>
                                      </p:cBhvr>
                                      <p:tavLst>
                                        <p:tav tm="0">
                                          <p:val>
                                            <p:fltVal val="0"/>
                                          </p:val>
                                        </p:tav>
                                        <p:tav tm="100000">
                                          <p:val>
                                            <p:strVal val="#ppt_w"/>
                                          </p:val>
                                        </p:tav>
                                      </p:tavLst>
                                    </p:anim>
                                    <p:anim calcmode="lin" valueType="num">
                                      <p:cBhvr>
                                        <p:cTn id="21" dur="250" fill="hold"/>
                                        <p:tgtEl>
                                          <p:spTgt spid="39"/>
                                        </p:tgtEl>
                                        <p:attrNameLst>
                                          <p:attrName>ppt_h</p:attrName>
                                        </p:attrNameLst>
                                      </p:cBhvr>
                                      <p:tavLst>
                                        <p:tav tm="0">
                                          <p:val>
                                            <p:fltVal val="0"/>
                                          </p:val>
                                        </p:tav>
                                        <p:tav tm="100000">
                                          <p:val>
                                            <p:strVal val="#ppt_h"/>
                                          </p:val>
                                        </p:tav>
                                      </p:tavLst>
                                    </p:anim>
                                    <p:animEffect transition="in" filter="fade">
                                      <p:cBhvr>
                                        <p:cTn id="22" dur="250"/>
                                        <p:tgtEl>
                                          <p:spTgt spid="39"/>
                                        </p:tgtEl>
                                      </p:cBhvr>
                                    </p:animEffect>
                                  </p:childTnLst>
                                </p:cTn>
                              </p:par>
                              <p:par>
                                <p:cTn id="23" presetID="22" presetClass="entr" presetSubtype="8" fill="hold" nodeType="withEffect">
                                  <p:stCondLst>
                                    <p:cond delay="75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 calcmode="lin" valueType="num">
                                      <p:cBhvr>
                                        <p:cTn id="28" dur="250" fill="hold"/>
                                        <p:tgtEl>
                                          <p:spTgt spid="41"/>
                                        </p:tgtEl>
                                        <p:attrNameLst>
                                          <p:attrName>ppt_w</p:attrName>
                                        </p:attrNameLst>
                                      </p:cBhvr>
                                      <p:tavLst>
                                        <p:tav tm="0">
                                          <p:val>
                                            <p:fltVal val="0"/>
                                          </p:val>
                                        </p:tav>
                                        <p:tav tm="100000">
                                          <p:val>
                                            <p:strVal val="#ppt_w"/>
                                          </p:val>
                                        </p:tav>
                                      </p:tavLst>
                                    </p:anim>
                                    <p:anim calcmode="lin" valueType="num">
                                      <p:cBhvr>
                                        <p:cTn id="29" dur="250" fill="hold"/>
                                        <p:tgtEl>
                                          <p:spTgt spid="41"/>
                                        </p:tgtEl>
                                        <p:attrNameLst>
                                          <p:attrName>ppt_h</p:attrName>
                                        </p:attrNameLst>
                                      </p:cBhvr>
                                      <p:tavLst>
                                        <p:tav tm="0">
                                          <p:val>
                                            <p:fltVal val="0"/>
                                          </p:val>
                                        </p:tav>
                                        <p:tav tm="100000">
                                          <p:val>
                                            <p:strVal val="#ppt_h"/>
                                          </p:val>
                                        </p:tav>
                                      </p:tavLst>
                                    </p:anim>
                                    <p:animEffect transition="in" filter="fade">
                                      <p:cBhvr>
                                        <p:cTn id="30" dur="250"/>
                                        <p:tgtEl>
                                          <p:spTgt spid="41"/>
                                        </p:tgtEl>
                                      </p:cBhvr>
                                    </p:animEffect>
                                  </p:childTnLst>
                                </p:cTn>
                              </p:par>
                              <p:par>
                                <p:cTn id="31" presetID="22" presetClass="entr" presetSubtype="8" fill="hold" nodeType="withEffect">
                                  <p:stCondLst>
                                    <p:cond delay="150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250" fill="hold"/>
                                        <p:tgtEl>
                                          <p:spTgt spid="40"/>
                                        </p:tgtEl>
                                        <p:attrNameLst>
                                          <p:attrName>ppt_w</p:attrName>
                                        </p:attrNameLst>
                                      </p:cBhvr>
                                      <p:tavLst>
                                        <p:tav tm="0">
                                          <p:val>
                                            <p:fltVal val="0"/>
                                          </p:val>
                                        </p:tav>
                                        <p:tav tm="100000">
                                          <p:val>
                                            <p:strVal val="#ppt_w"/>
                                          </p:val>
                                        </p:tav>
                                      </p:tavLst>
                                    </p:anim>
                                    <p:anim calcmode="lin" valueType="num">
                                      <p:cBhvr>
                                        <p:cTn id="37" dur="250" fill="hold"/>
                                        <p:tgtEl>
                                          <p:spTgt spid="40"/>
                                        </p:tgtEl>
                                        <p:attrNameLst>
                                          <p:attrName>ppt_h</p:attrName>
                                        </p:attrNameLst>
                                      </p:cBhvr>
                                      <p:tavLst>
                                        <p:tav tm="0">
                                          <p:val>
                                            <p:fltVal val="0"/>
                                          </p:val>
                                        </p:tav>
                                        <p:tav tm="100000">
                                          <p:val>
                                            <p:strVal val="#ppt_h"/>
                                          </p:val>
                                        </p:tav>
                                      </p:tavLst>
                                    </p:anim>
                                    <p:animEffect transition="in" filter="fade">
                                      <p:cBhvr>
                                        <p:cTn id="38" dur="250"/>
                                        <p:tgtEl>
                                          <p:spTgt spid="40"/>
                                        </p:tgtEl>
                                      </p:cBhvr>
                                    </p:animEffect>
                                  </p:childTnLst>
                                </p:cTn>
                              </p:par>
                              <p:par>
                                <p:cTn id="39" presetID="22" presetClass="entr" presetSubtype="8" fill="hold" nodeType="withEffect">
                                  <p:stCondLst>
                                    <p:cond delay="225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2"/>
                                        </p:tgtEl>
                                        <p:attrNameLst>
                                          <p:attrName>style.visibility</p:attrName>
                                        </p:attrNameLst>
                                      </p:cBhvr>
                                      <p:to>
                                        <p:strVal val="visible"/>
                                      </p:to>
                                    </p:set>
                                    <p:anim calcmode="lin" valueType="num">
                                      <p:cBhvr>
                                        <p:cTn id="44" dur="250" fill="hold"/>
                                        <p:tgtEl>
                                          <p:spTgt spid="42"/>
                                        </p:tgtEl>
                                        <p:attrNameLst>
                                          <p:attrName>ppt_w</p:attrName>
                                        </p:attrNameLst>
                                      </p:cBhvr>
                                      <p:tavLst>
                                        <p:tav tm="0">
                                          <p:val>
                                            <p:fltVal val="0"/>
                                          </p:val>
                                        </p:tav>
                                        <p:tav tm="100000">
                                          <p:val>
                                            <p:strVal val="#ppt_w"/>
                                          </p:val>
                                        </p:tav>
                                      </p:tavLst>
                                    </p:anim>
                                    <p:anim calcmode="lin" valueType="num">
                                      <p:cBhvr>
                                        <p:cTn id="45" dur="250" fill="hold"/>
                                        <p:tgtEl>
                                          <p:spTgt spid="42"/>
                                        </p:tgtEl>
                                        <p:attrNameLst>
                                          <p:attrName>ppt_h</p:attrName>
                                        </p:attrNameLst>
                                      </p:cBhvr>
                                      <p:tavLst>
                                        <p:tav tm="0">
                                          <p:val>
                                            <p:fltVal val="0"/>
                                          </p:val>
                                        </p:tav>
                                        <p:tav tm="100000">
                                          <p:val>
                                            <p:strVal val="#ppt_h"/>
                                          </p:val>
                                        </p:tav>
                                      </p:tavLst>
                                    </p:anim>
                                    <p:animEffect transition="in" filter="fade">
                                      <p:cBhvr>
                                        <p:cTn id="46" dur="250"/>
                                        <p:tgtEl>
                                          <p:spTgt spid="42"/>
                                        </p:tgtEl>
                                      </p:cBhvr>
                                    </p:animEffect>
                                  </p:childTnLst>
                                </p:cTn>
                              </p:par>
                              <p:par>
                                <p:cTn id="47" presetID="22" presetClass="entr" presetSubtype="8" fill="hold" nodeType="withEffect">
                                  <p:stCondLst>
                                    <p:cond delay="300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250" fill="hold"/>
                                        <p:tgtEl>
                                          <p:spTgt spid="43"/>
                                        </p:tgtEl>
                                        <p:attrNameLst>
                                          <p:attrName>ppt_w</p:attrName>
                                        </p:attrNameLst>
                                      </p:cBhvr>
                                      <p:tavLst>
                                        <p:tav tm="0">
                                          <p:val>
                                            <p:fltVal val="0"/>
                                          </p:val>
                                        </p:tav>
                                        <p:tav tm="100000">
                                          <p:val>
                                            <p:strVal val="#ppt_w"/>
                                          </p:val>
                                        </p:tav>
                                      </p:tavLst>
                                    </p:anim>
                                    <p:anim calcmode="lin" valueType="num">
                                      <p:cBhvr>
                                        <p:cTn id="53" dur="250" fill="hold"/>
                                        <p:tgtEl>
                                          <p:spTgt spid="43"/>
                                        </p:tgtEl>
                                        <p:attrNameLst>
                                          <p:attrName>ppt_h</p:attrName>
                                        </p:attrNameLst>
                                      </p:cBhvr>
                                      <p:tavLst>
                                        <p:tav tm="0">
                                          <p:val>
                                            <p:fltVal val="0"/>
                                          </p:val>
                                        </p:tav>
                                        <p:tav tm="100000">
                                          <p:val>
                                            <p:strVal val="#ppt_h"/>
                                          </p:val>
                                        </p:tav>
                                      </p:tavLst>
                                    </p:anim>
                                    <p:animEffect transition="in" filter="fade">
                                      <p:cBhvr>
                                        <p:cTn id="54" dur="250"/>
                                        <p:tgtEl>
                                          <p:spTgt spid="43"/>
                                        </p:tgtEl>
                                      </p:cBhvr>
                                    </p:animEffect>
                                  </p:childTnLst>
                                </p:cTn>
                              </p:par>
                              <p:par>
                                <p:cTn id="55" presetID="22" presetClass="entr" presetSubtype="8" fill="hold" nodeType="withEffect">
                                  <p:stCondLst>
                                    <p:cond delay="37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0-#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1+#ppt_w/2"/>
                                          </p:val>
                                        </p:tav>
                                        <p:tav tm="100000">
                                          <p:val>
                                            <p:strVal val="#ppt_x"/>
                                          </p:val>
                                        </p:tav>
                                      </p:tavLst>
                                    </p:anim>
                                    <p:anim calcmode="lin" valueType="num">
                                      <p:cBhvr additive="base">
                                        <p:cTn id="81" dur="500" fill="hold"/>
                                        <p:tgtEl>
                                          <p:spTgt spid="1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1+#ppt_w/2"/>
                                          </p:val>
                                        </p:tav>
                                        <p:tav tm="100000">
                                          <p:val>
                                            <p:strVal val="#ppt_x"/>
                                          </p:val>
                                        </p:tav>
                                      </p:tavLst>
                                    </p:anim>
                                    <p:anim calcmode="lin" valueType="num">
                                      <p:cBhvr additive="base">
                                        <p:cTn id="89" dur="500" fill="hold"/>
                                        <p:tgtEl>
                                          <p:spTgt spid="15"/>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6" grpId="0" animBg="1"/>
      <p:bldP spid="27" grpId="0" animBg="1"/>
      <p:bldP spid="28" grpId="0" animBg="1"/>
      <p:bldP spid="39" grpId="0" animBg="1"/>
      <p:bldP spid="40" grpId="0" animBg="1"/>
      <p:bldP spid="41" grpId="0" animBg="1"/>
      <p:bldP spid="42" grpId="0" animBg="1"/>
      <p:bldP spid="43" grpId="0" animBg="1"/>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Application Economy </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13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dirty="0">
                <a:hlinkClick r:id="rId2"/>
              </a:rPr>
              <a:t>http://www.businessinsider.com/goldman-sachs-has-more-engineers-than-facebook-2015-4</a:t>
            </a:r>
            <a:endParaRPr lang="en-US" dirty="0" smtClean="0">
              <a:hlinkClick r:id="rId2"/>
            </a:endParaRPr>
          </a:p>
          <a:p>
            <a:endParaRPr lang="en-US" dirty="0">
              <a:hlinkClick r:id="rId2"/>
            </a:endParaRPr>
          </a:p>
          <a:p>
            <a:r>
              <a:rPr lang="en-US" dirty="0" smtClean="0">
                <a:hlinkClick r:id="rId2"/>
              </a:rPr>
              <a:t>https</a:t>
            </a:r>
            <a:r>
              <a:rPr lang="en-US" dirty="0">
                <a:hlinkClick r:id="rId2"/>
              </a:rPr>
              <a:t>://</a:t>
            </a:r>
            <a:r>
              <a:rPr lang="en-US" dirty="0" smtClean="0">
                <a:hlinkClick r:id="rId2"/>
              </a:rPr>
              <a:t>www.youtube.com/watch?v=8NPzLBSBzPI</a:t>
            </a:r>
            <a:endParaRPr lang="en-US" dirty="0" smtClean="0"/>
          </a:p>
          <a:p>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859084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Down Arrow 1"/>
          <p:cNvSpPr/>
          <p:nvPr/>
        </p:nvSpPr>
        <p:spPr>
          <a:xfrm>
            <a:off x="943861" y="115171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84" name="Group 83"/>
          <p:cNvGrpSpPr/>
          <p:nvPr/>
        </p:nvGrpSpPr>
        <p:grpSpPr>
          <a:xfrm>
            <a:off x="4381986" y="1573572"/>
            <a:ext cx="3108644" cy="1455013"/>
            <a:chOff x="4381986" y="718702"/>
            <a:chExt cx="3108644" cy="145501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28014" y="718702"/>
              <a:ext cx="1135247" cy="397032"/>
            </a:xfrm>
            <a:prstGeom prst="rect">
              <a:avLst/>
            </a:prstGeom>
          </p:spPr>
          <p:txBody>
            <a:bodyPr wrap="none" anchor="ctr">
              <a:spAutoFit/>
            </a:bodyPr>
            <a:lstStyle/>
            <a:p>
              <a:pPr algn="ctr" defTabSz="914400">
                <a:lnSpc>
                  <a:spcPct val="90000"/>
                </a:lnSpc>
              </a:pPr>
              <a:r>
                <a:rPr lang="en-GB" sz="1100" dirty="0">
                  <a:solidFill>
                    <a:schemeClr val="accent1"/>
                  </a:solidFill>
                </a:rPr>
                <a:t>CONTINUOUS</a:t>
              </a:r>
              <a:br>
                <a:rPr lang="en-GB" sz="1100" dirty="0">
                  <a:solidFill>
                    <a:schemeClr val="accent1"/>
                  </a:solidFill>
                </a:rPr>
              </a:br>
              <a:r>
                <a:rPr lang="en-GB" sz="1100" dirty="0">
                  <a:solidFill>
                    <a:schemeClr val="accent1"/>
                  </a:solidFill>
                </a:rPr>
                <a:t>VALIDATION</a:t>
              </a:r>
            </a:p>
          </p:txBody>
        </p:sp>
      </p:grpSp>
      <p:sp>
        <p:nvSpPr>
          <p:cNvPr id="7" name="Title 6"/>
          <p:cNvSpPr>
            <a:spLocks noGrp="1"/>
          </p:cNvSpPr>
          <p:nvPr>
            <p:ph type="title"/>
          </p:nvPr>
        </p:nvSpPr>
        <p:spPr>
          <a:xfrm>
            <a:off x="388537" y="832474"/>
            <a:ext cx="8229600" cy="819273"/>
          </a:xfrm>
        </p:spPr>
        <p:txBody>
          <a:bodyPr>
            <a:normAutofit fontScale="90000"/>
          </a:bodyPr>
          <a:lstStyle/>
          <a:p>
            <a:pPr algn="ctr"/>
            <a:r>
              <a:rPr lang="en-US" dirty="0"/>
              <a:t>THE PROBLEM</a:t>
            </a:r>
            <a:br>
              <a:rPr lang="en-US" dirty="0"/>
            </a:br>
            <a:r>
              <a:rPr lang="en-US" dirty="0"/>
              <a:t>DevOps -Automating the Software Development Life Cycle (SDLC)</a:t>
            </a:r>
          </a:p>
        </p:txBody>
      </p:sp>
      <p:grpSp>
        <p:nvGrpSpPr>
          <p:cNvPr id="68" name="Group 67"/>
          <p:cNvGrpSpPr/>
          <p:nvPr/>
        </p:nvGrpSpPr>
        <p:grpSpPr>
          <a:xfrm>
            <a:off x="1711582" y="5311443"/>
            <a:ext cx="1088080" cy="549381"/>
            <a:chOff x="1711582" y="4456573"/>
            <a:chExt cx="1088080" cy="549381"/>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1" name="Rectangle 230"/>
            <p:cNvSpPr/>
            <p:nvPr/>
          </p:nvSpPr>
          <p:spPr>
            <a:xfrm>
              <a:off x="1711582" y="4456573"/>
              <a:ext cx="1088080" cy="549381"/>
            </a:xfrm>
            <a:prstGeom prst="rect">
              <a:avLst/>
            </a:prstGeom>
            <a:noFill/>
          </p:spPr>
          <p:txBody>
            <a:bodyPr wrap="square" anchor="ctr">
              <a:spAutoFit/>
            </a:bodyPr>
            <a:lstStyle/>
            <a:p>
              <a:pPr algn="ctr" defTabSz="914400">
                <a:lnSpc>
                  <a:spcPct val="90000"/>
                </a:lnSpc>
              </a:pPr>
              <a:r>
                <a:rPr lang="en-GB" sz="1100" dirty="0">
                  <a:solidFill>
                    <a:schemeClr val="accent4"/>
                  </a:solidFill>
                </a:rPr>
                <a:t>TRUE AGILE DEVELOPMENT</a:t>
              </a:r>
            </a:p>
          </p:txBody>
        </p:sp>
      </p:grpSp>
      <p:grpSp>
        <p:nvGrpSpPr>
          <p:cNvPr id="80" name="Group 79"/>
          <p:cNvGrpSpPr/>
          <p:nvPr/>
        </p:nvGrpSpPr>
        <p:grpSpPr>
          <a:xfrm>
            <a:off x="4314486" y="3832668"/>
            <a:ext cx="3399415" cy="1289710"/>
            <a:chOff x="4314485" y="2977799"/>
            <a:chExt cx="3399415" cy="1289710"/>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578653" y="3807851"/>
              <a:ext cx="1135247" cy="459658"/>
              <a:chOff x="6578653" y="3807851"/>
              <a:chExt cx="1135247" cy="459658"/>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8" name="Rectangle 237"/>
              <p:cNvSpPr/>
              <p:nvPr/>
            </p:nvSpPr>
            <p:spPr>
              <a:xfrm>
                <a:off x="6578653" y="3870477"/>
                <a:ext cx="1135247" cy="397032"/>
              </a:xfrm>
              <a:prstGeom prst="rect">
                <a:avLst/>
              </a:prstGeom>
            </p:spPr>
            <p:txBody>
              <a:bodyPr wrap="none" anchor="ctr">
                <a:spAutoFit/>
              </a:bodyPr>
              <a:lstStyle/>
              <a:p>
                <a:pPr algn="ctr" defTabSz="914400">
                  <a:lnSpc>
                    <a:spcPct val="90000"/>
                  </a:lnSpc>
                </a:pPr>
                <a:r>
                  <a:rPr lang="en-GB" sz="1100" dirty="0">
                    <a:solidFill>
                      <a:schemeClr val="accent3"/>
                    </a:solidFill>
                  </a:rPr>
                  <a:t>CONTINUOUS</a:t>
                </a:r>
                <a:br>
                  <a:rPr lang="en-GB" sz="1100" dirty="0">
                    <a:solidFill>
                      <a:schemeClr val="accent3"/>
                    </a:solidFill>
                  </a:rPr>
                </a:br>
                <a:r>
                  <a:rPr lang="en-GB" sz="1100" dirty="0">
                    <a:solidFill>
                      <a:schemeClr val="accent3"/>
                    </a:solidFill>
                  </a:rPr>
                  <a:t>DELIVERY</a:t>
                </a:r>
              </a:p>
            </p:txBody>
          </p:sp>
        </p:grpSp>
      </p:grpSp>
      <p:grpSp>
        <p:nvGrpSpPr>
          <p:cNvPr id="361" name="Group 360"/>
          <p:cNvGrpSpPr/>
          <p:nvPr/>
        </p:nvGrpSpPr>
        <p:grpSpPr>
          <a:xfrm>
            <a:off x="875573" y="188241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a:t>Developer 1</a:t>
                </a:r>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a:t>Developer 2</a:t>
                </a:r>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a:t>Developer n</a:t>
                </a:r>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512661"/>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377598"/>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377598"/>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377598"/>
            <a:ext cx="284813" cy="262470"/>
          </a:xfrm>
          <a:prstGeom prst="rect">
            <a:avLst/>
          </a:prstGeom>
        </p:spPr>
      </p:pic>
      <p:grpSp>
        <p:nvGrpSpPr>
          <p:cNvPr id="78" name="Group 77"/>
          <p:cNvGrpSpPr/>
          <p:nvPr/>
        </p:nvGrpSpPr>
        <p:grpSpPr>
          <a:xfrm>
            <a:off x="1308198" y="3833864"/>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35323" y="3887697"/>
                <a:ext cx="692818" cy="397032"/>
              </a:xfrm>
              <a:prstGeom prst="rect">
                <a:avLst/>
              </a:prstGeom>
            </p:spPr>
            <p:txBody>
              <a:bodyPr wrap="none" anchor="ctr">
                <a:spAutoFit/>
              </a:bodyPr>
              <a:lstStyle/>
              <a:p>
                <a:pPr algn="ctr" defTabSz="914400">
                  <a:lnSpc>
                    <a:spcPct val="90000"/>
                  </a:lnSpc>
                </a:pPr>
                <a:r>
                  <a:rPr lang="en-GB" sz="1100" dirty="0">
                    <a:solidFill>
                      <a:schemeClr val="accent5"/>
                    </a:solidFill>
                  </a:rPr>
                  <a:t>DATA</a:t>
                </a:r>
              </a:p>
              <a:p>
                <a:pPr algn="ctr" defTabSz="914400">
                  <a:lnSpc>
                    <a:spcPct val="90000"/>
                  </a:lnSpc>
                </a:pPr>
                <a:r>
                  <a:rPr lang="en-GB" sz="1100" dirty="0">
                    <a:solidFill>
                      <a:schemeClr val="accent5"/>
                    </a:solidFill>
                  </a:rPr>
                  <a:t>MINING</a:t>
                </a: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4803105"/>
            <a:ext cx="1263620" cy="1075254"/>
          </a:xfrm>
          <a:prstGeom prst="rect">
            <a:avLst/>
          </a:prstGeom>
        </p:spPr>
      </p:pic>
      <p:pic>
        <p:nvPicPr>
          <p:cNvPr id="4" name="Picture 3"/>
          <p:cNvPicPr>
            <a:picLocks noChangeAspect="1"/>
          </p:cNvPicPr>
          <p:nvPr/>
        </p:nvPicPr>
        <p:blipFill>
          <a:blip r:embed="rId11"/>
          <a:stretch>
            <a:fillRect/>
          </a:stretch>
        </p:blipFill>
        <p:spPr>
          <a:xfrm>
            <a:off x="7833317" y="1816744"/>
            <a:ext cx="1229301" cy="643395"/>
          </a:xfrm>
          <a:prstGeom prst="rect">
            <a:avLst/>
          </a:prstGeom>
        </p:spPr>
      </p:pic>
    </p:spTree>
    <p:extLst>
      <p:ext uri="{BB962C8B-B14F-4D97-AF65-F5344CB8AC3E}">
        <p14:creationId xmlns:p14="http://schemas.microsoft.com/office/powerpoint/2010/main" val="34059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1832026"/>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7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  What is DevOps ?</a:t>
            </a:r>
            <a:endParaRPr lang="en-US" dirty="0"/>
          </a:p>
        </p:txBody>
      </p:sp>
    </p:spTree>
    <p:extLst>
      <p:ext uri="{BB962C8B-B14F-4D97-AF65-F5344CB8AC3E}">
        <p14:creationId xmlns:p14="http://schemas.microsoft.com/office/powerpoint/2010/main" val="1894917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24</a:t>
            </a:fld>
            <a:endParaRPr lang="en-US"/>
          </a:p>
        </p:txBody>
      </p:sp>
      <p:grpSp>
        <p:nvGrpSpPr>
          <p:cNvPr id="7" name="Group 6"/>
          <p:cNvGrpSpPr/>
          <p:nvPr/>
        </p:nvGrpSpPr>
        <p:grpSpPr>
          <a:xfrm>
            <a:off x="844127" y="3309873"/>
            <a:ext cx="7442464" cy="802284"/>
            <a:chOff x="844127" y="2247783"/>
            <a:chExt cx="7442464" cy="802284"/>
          </a:xfrm>
        </p:grpSpPr>
        <p:pic>
          <p:nvPicPr>
            <p:cNvPr id="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Multiply 8"/>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 name="Multiply 9"/>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1" name="Multiply 10"/>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Multiply 11"/>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Multiply 12"/>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4"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18"/>
          <p:cNvPicPr>
            <a:picLocks noChangeAspect="1" noChangeArrowheads="1"/>
          </p:cNvPicPr>
          <p:nvPr/>
        </p:nvPicPr>
        <p:blipFill rotWithShape="1">
          <a:blip r:embed="rId3" cstate="email">
            <a:duotone>
              <a:prstClr val="black"/>
              <a:schemeClr val="accent5">
                <a:tint val="45000"/>
                <a:satMod val="400000"/>
              </a:schemeClr>
            </a:duotone>
            <a:extLst>
              <a:ext uri="{28A0092B-C50C-407E-A947-70E740481C1C}">
                <a14:useLocalDpi xmlns:a14="http://schemas.microsoft.com/office/drawing/2010/main"/>
              </a:ext>
            </a:extLst>
          </a:blip>
          <a:srcRect r="5232"/>
          <a:stretch/>
        </p:blipFill>
        <p:spPr bwMode="auto">
          <a:xfrm>
            <a:off x="4824081" y="2779241"/>
            <a:ext cx="1000720"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rotWithShape="1">
          <a:blip r:embed="rId3" cstate="email">
            <a:duotone>
              <a:prstClr val="black"/>
              <a:schemeClr val="accent3">
                <a:tint val="45000"/>
                <a:satMod val="400000"/>
              </a:schemeClr>
            </a:duotone>
            <a:extLst>
              <a:ext uri="{28A0092B-C50C-407E-A947-70E740481C1C}">
                <a14:useLocalDpi xmlns:a14="http://schemas.microsoft.com/office/drawing/2010/main"/>
              </a:ext>
            </a:extLst>
          </a:blip>
          <a:srcRect r="4977"/>
          <a:stretch/>
        </p:blipFill>
        <p:spPr bwMode="auto">
          <a:xfrm>
            <a:off x="3606042" y="2779241"/>
            <a:ext cx="1003412"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 r="2796"/>
          <a:stretch/>
        </p:blipFill>
        <p:spPr bwMode="auto">
          <a:xfrm>
            <a:off x="2388003" y="2779241"/>
            <a:ext cx="1026439"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6" cstate="email">
            <a:duotone>
              <a:prstClr val="black"/>
              <a:schemeClr val="accent5">
                <a:tint val="45000"/>
                <a:satMod val="400000"/>
              </a:schemeClr>
            </a:duotone>
            <a:extLst>
              <a:ext uri="{28A0092B-C50C-407E-A947-70E740481C1C}">
                <a14:useLocalDpi xmlns:a14="http://schemas.microsoft.com/office/drawing/2010/main"/>
              </a:ext>
            </a:extLst>
          </a:blip>
          <a:srcRect r="6125"/>
          <a:stretch/>
        </p:blipFill>
        <p:spPr bwMode="auto">
          <a:xfrm>
            <a:off x="4824081" y="3708743"/>
            <a:ext cx="1000721"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rotWithShape="1">
          <a:blip r:embed="rId6" cstate="email">
            <a:duotone>
              <a:prstClr val="black"/>
              <a:schemeClr val="accent3">
                <a:tint val="45000"/>
                <a:satMod val="400000"/>
              </a:schemeClr>
            </a:duotone>
            <a:extLst>
              <a:ext uri="{28A0092B-C50C-407E-A947-70E740481C1C}">
                <a14:useLocalDpi xmlns:a14="http://schemas.microsoft.com/office/drawing/2010/main"/>
              </a:ext>
            </a:extLst>
          </a:blip>
          <a:srcRect l="1" r="5872"/>
          <a:stretch/>
        </p:blipFill>
        <p:spPr bwMode="auto">
          <a:xfrm>
            <a:off x="3606042" y="3708743"/>
            <a:ext cx="1003413"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7" cstate="email">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r="4399"/>
          <a:stretch/>
        </p:blipFill>
        <p:spPr bwMode="auto">
          <a:xfrm>
            <a:off x="2388003" y="3708743"/>
            <a:ext cx="1019124"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3"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2"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1" y="3072439"/>
            <a:ext cx="1767929" cy="1302645"/>
          </a:xfrm>
          <a:prstGeom prst="rect">
            <a:avLst/>
          </a:pr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44" name="Group 43"/>
          <p:cNvGrpSpPr/>
          <p:nvPr/>
        </p:nvGrpSpPr>
        <p:grpSpPr>
          <a:xfrm>
            <a:off x="8238005" y="3300967"/>
            <a:ext cx="589566" cy="667264"/>
            <a:chOff x="8434271" y="2733514"/>
            <a:chExt cx="589566" cy="667264"/>
          </a:xfrm>
        </p:grpSpPr>
        <p:pic>
          <p:nvPicPr>
            <p:cNvPr id="45" name="Picture 44" descr="Thought_Leadership_2_customer_experience_v1.eps"/>
            <p:cNvPicPr>
              <a:picLocks noChangeAspect="1"/>
            </p:cNvPicPr>
            <p:nvPr/>
          </p:nvPicPr>
          <p:blipFill rotWithShape="1">
            <a:blip r:embed="rId10" cstate="screen">
              <a:biLevel thresh="75000"/>
              <a:extLst>
                <a:ext uri="{28A0092B-C50C-407E-A947-70E740481C1C}">
                  <a14:useLocalDpi xmlns:a14="http://schemas.microsoft.com/office/drawing/2010/main"/>
                </a:ext>
              </a:extLst>
            </a:blip>
            <a:srcRect/>
            <a:stretch/>
          </p:blipFill>
          <p:spPr>
            <a:xfrm>
              <a:off x="8539287" y="2966540"/>
              <a:ext cx="369013" cy="434238"/>
            </a:xfrm>
            <a:prstGeom prst="rect">
              <a:avLst/>
            </a:prstGeom>
          </p:spPr>
        </p:pic>
        <p:sp>
          <p:nvSpPr>
            <p:cNvPr id="46" name="Rounded Rectangle 45"/>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Customer</a:t>
              </a:r>
            </a:p>
            <a:p>
              <a:pPr algn="ctr">
                <a:lnSpc>
                  <a:spcPct val="70000"/>
                </a:lnSpc>
              </a:pPr>
              <a:r>
                <a:rPr lang="en-US" sz="1000" dirty="0">
                  <a:solidFill>
                    <a:schemeClr val="bg1"/>
                  </a:solidFill>
                  <a:cs typeface="Arial" pitchFamily="34" charset="0"/>
                </a:rPr>
                <a:t>Experience</a:t>
              </a:r>
            </a:p>
          </p:txBody>
        </p:sp>
      </p:grpSp>
      <p:sp>
        <p:nvSpPr>
          <p:cNvPr id="47" name="Title 1"/>
          <p:cNvSpPr txBox="1">
            <a:spLocks/>
          </p:cNvSpPr>
          <p:nvPr/>
        </p:nvSpPr>
        <p:spPr>
          <a:xfrm>
            <a:off x="461020" y="1014842"/>
            <a:ext cx="8221987" cy="756174"/>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a:solidFill>
                  <a:schemeClr val="tx1"/>
                </a:solidFill>
              </a:rPr>
              <a:t>Continuous</a:t>
            </a:r>
            <a:r>
              <a:rPr lang="en-US" dirty="0"/>
              <a:t> </a:t>
            </a:r>
            <a:r>
              <a:rPr lang="en-US" dirty="0">
                <a:solidFill>
                  <a:schemeClr val="tx1"/>
                </a:solidFill>
              </a:rPr>
              <a:t>Delivery</a:t>
            </a:r>
            <a:r>
              <a:rPr lang="en-US" dirty="0"/>
              <a:t> </a:t>
            </a:r>
            <a:r>
              <a:rPr lang="en-US" b="1" dirty="0">
                <a:solidFill>
                  <a:schemeClr val="accent4"/>
                </a:solidFill>
              </a:rPr>
              <a:t>REDEFINED</a:t>
            </a:r>
            <a:endParaRPr lang="en-US" sz="1998" b="1" i="1" dirty="0">
              <a:solidFill>
                <a:schemeClr val="accent4"/>
              </a:solidFill>
            </a:endParaRPr>
          </a:p>
        </p:txBody>
      </p:sp>
      <p:sp>
        <p:nvSpPr>
          <p:cNvPr id="48" name="Can 149"/>
          <p:cNvSpPr/>
          <p:nvPr/>
        </p:nvSpPr>
        <p:spPr>
          <a:xfrm rot="16200000">
            <a:off x="4037979" y="899583"/>
            <a:ext cx="1386696" cy="5644301"/>
          </a:xfrm>
          <a:custGeom>
            <a:avLst/>
            <a:gdLst/>
            <a:ahLst/>
            <a:cxnLst/>
            <a:rect l="l" t="t" r="r" b="b"/>
            <a:pathLst>
              <a:path w="1386695" h="5644301">
                <a:moveTo>
                  <a:pt x="1386695" y="3078"/>
                </a:moveTo>
                <a:cubicBezTo>
                  <a:pt x="1386695" y="1830318"/>
                  <a:pt x="1386694" y="3657557"/>
                  <a:pt x="1386694" y="5484797"/>
                </a:cubicBezTo>
                <a:cubicBezTo>
                  <a:pt x="1386694" y="5572889"/>
                  <a:pt x="1076272" y="5644301"/>
                  <a:pt x="693347" y="5644301"/>
                </a:cubicBezTo>
                <a:cubicBezTo>
                  <a:pt x="310422" y="5644301"/>
                  <a:pt x="0" y="5572889"/>
                  <a:pt x="0" y="5484797"/>
                </a:cubicBezTo>
                <a:cubicBezTo>
                  <a:pt x="0" y="3657557"/>
                  <a:pt x="1" y="1830318"/>
                  <a:pt x="1" y="3078"/>
                </a:cubicBezTo>
                <a:lnTo>
                  <a:pt x="1349" y="3"/>
                </a:lnTo>
                <a:cubicBezTo>
                  <a:pt x="7495" y="87687"/>
                  <a:pt x="315038" y="158159"/>
                  <a:pt x="693347" y="158159"/>
                </a:cubicBezTo>
                <a:cubicBezTo>
                  <a:pt x="1071660" y="158159"/>
                  <a:pt x="1379205" y="87686"/>
                  <a:pt x="1385347" y="0"/>
                </a:cubicBezTo>
                <a:cubicBezTo>
                  <a:pt x="1386650" y="955"/>
                  <a:pt x="1386695" y="2015"/>
                  <a:pt x="1386695" y="3078"/>
                </a:cubicBezTo>
                <a:close/>
              </a:path>
            </a:pathLst>
          </a:cu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9" name="Picture 2"/>
          <p:cNvPicPr>
            <a:picLocks noChangeAspect="1" noChangeArrowheads="1"/>
          </p:cNvPicPr>
          <p:nvPr/>
        </p:nvPicPr>
        <p:blipFill rotWithShape="1">
          <a:blip r:embed="rId11" cstate="email">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5875"/>
                    </a14:imgEffect>
                    <a14:imgEffect>
                      <a14:saturation sat="33000"/>
                    </a14:imgEffect>
                    <a14:imgEffect>
                      <a14:brightnessContrast bright="11000" contrast="40000"/>
                    </a14:imgEffect>
                  </a14:imgLayer>
                </a14:imgProps>
              </a:ext>
              <a:ext uri="{28A0092B-C50C-407E-A947-70E740481C1C}">
                <a14:useLocalDpi xmlns:a14="http://schemas.microsoft.com/office/drawing/2010/main"/>
              </a:ext>
            </a:extLst>
          </a:blip>
          <a:srcRect l="5591"/>
          <a:stretch/>
        </p:blipFill>
        <p:spPr bwMode="auto">
          <a:xfrm>
            <a:off x="4601965" y="2779241"/>
            <a:ext cx="1110498"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rotWithShape="1">
          <a:blip r:embed="rId13" cstate="email">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3625"/>
                    </a14:imgEffect>
                    <a14:imgEffect>
                      <a14:brightnessContrast bright="-9000"/>
                    </a14:imgEffect>
                  </a14:imgLayer>
                </a14:imgProps>
              </a:ext>
              <a:ext uri="{28A0092B-C50C-407E-A947-70E740481C1C}">
                <a14:useLocalDpi xmlns:a14="http://schemas.microsoft.com/office/drawing/2010/main"/>
              </a:ext>
            </a:extLst>
          </a:blip>
          <a:srcRect l="1264" r="-2"/>
          <a:stretch/>
        </p:blipFill>
        <p:spPr bwMode="auto">
          <a:xfrm>
            <a:off x="5771504" y="2779241"/>
            <a:ext cx="1161393" cy="933821"/>
          </a:xfrm>
          <a:prstGeom prst="rect">
            <a:avLst/>
          </a:prstGeom>
          <a:noFill/>
          <a:ln>
            <a:noFill/>
          </a:ln>
          <a:effectLst/>
          <a:extLst/>
        </p:spPr>
      </p:pic>
      <p:pic>
        <p:nvPicPr>
          <p:cNvPr id="51" name="Picture 2"/>
          <p:cNvPicPr>
            <a:picLocks noChangeAspect="1" noChangeArrowheads="1"/>
          </p:cNvPicPr>
          <p:nvPr/>
        </p:nvPicPr>
        <p:blipFill rotWithShape="1">
          <a:blip r:embed="rId14" cstate="email">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95000"/>
                    </a14:imgEffect>
                  </a14:imgLayer>
                </a14:imgProps>
              </a:ext>
              <a:ext uri="{28A0092B-C50C-407E-A947-70E740481C1C}">
                <a14:useLocalDpi xmlns:a14="http://schemas.microsoft.com/office/drawing/2010/main"/>
              </a:ext>
            </a:extLst>
          </a:blip>
          <a:srcRect l="5301"/>
          <a:stretch/>
        </p:blipFill>
        <p:spPr bwMode="auto">
          <a:xfrm>
            <a:off x="3385180" y="2779241"/>
            <a:ext cx="1113917"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3202958" y="3706743"/>
            <a:ext cx="4054167" cy="317776"/>
          </a:xfrm>
          <a:prstGeom prst="rect">
            <a:avLst/>
          </a:prstGeom>
          <a:noFill/>
        </p:spPr>
        <p:txBody>
          <a:bodyPr wrap="none" lIns="91440" tIns="91440" rIns="91440" bIns="91440" rtlCol="0" anchor="ctr" anchorCtr="0">
            <a:noAutofit/>
          </a:bodyPr>
          <a:lstStyle/>
          <a:p>
            <a:pPr algn="ctr">
              <a:lnSpc>
                <a:spcPct val="70000"/>
              </a:lnSpc>
            </a:pPr>
            <a:r>
              <a:rPr lang="en-US" sz="2000" i="1" dirty="0">
                <a:solidFill>
                  <a:schemeClr val="bg1"/>
                </a:solidFill>
              </a:rPr>
              <a:t>Application Pipeline</a:t>
            </a:r>
          </a:p>
        </p:txBody>
      </p:sp>
      <p:sp>
        <p:nvSpPr>
          <p:cNvPr id="53" name="Arc 52"/>
          <p:cNvSpPr/>
          <p:nvPr/>
        </p:nvSpPr>
        <p:spPr>
          <a:xfrm flipH="1">
            <a:off x="1690743" y="3028385"/>
            <a:ext cx="417712" cy="1386696"/>
          </a:xfrm>
          <a:prstGeom prst="arc">
            <a:avLst>
              <a:gd name="adj1" fmla="val 16056360"/>
              <a:gd name="adj2" fmla="val 5528627"/>
            </a:avLst>
          </a:prstGeom>
          <a:noFill/>
          <a:ln w="9525" cap="flat" cmpd="sng" algn="ctr">
            <a:solidFill>
              <a:schemeClr val="bg2">
                <a:lumMod val="90000"/>
                <a:lumOff val="1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a:solidFill>
                <a:srgbClr val="FFFFFF"/>
              </a:solidFill>
              <a:latin typeface="Calibri"/>
              <a:cs typeface="Arial Unicode MS" pitchFamily="34" charset="-128"/>
            </a:endParaRPr>
          </a:p>
        </p:txBody>
      </p:sp>
      <p:pic>
        <p:nvPicPr>
          <p:cNvPr id="54" name="Picture 3"/>
          <p:cNvPicPr>
            <a:picLocks noChangeAspect="1" noChangeArrowheads="1"/>
          </p:cNvPicPr>
          <p:nvPr/>
        </p:nvPicPr>
        <p:blipFill rotWithShape="1">
          <a:blip r:embed="rId15" cstate="email">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l="6397" t="40628"/>
          <a:stretch/>
        </p:blipFill>
        <p:spPr bwMode="auto">
          <a:xfrm>
            <a:off x="3404516" y="4086938"/>
            <a:ext cx="1119832"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17" cstate="email">
            <a:duotone>
              <a:prstClr val="black"/>
              <a:schemeClr val="accent3">
                <a:tint val="45000"/>
                <a:satMod val="400000"/>
              </a:schemeClr>
            </a:duotone>
            <a:extLst>
              <a:ext uri="{28A0092B-C50C-407E-A947-70E740481C1C}">
                <a14:useLocalDpi xmlns:a14="http://schemas.microsoft.com/office/drawing/2010/main"/>
              </a:ext>
            </a:extLst>
          </a:blip>
          <a:srcRect l="6028" t="40628"/>
          <a:stretch/>
        </p:blipFill>
        <p:spPr bwMode="auto">
          <a:xfrm>
            <a:off x="4608996" y="4089049"/>
            <a:ext cx="1124245"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17" cstate="email">
            <a:duotone>
              <a:prstClr val="black"/>
              <a:schemeClr val="accent5">
                <a:tint val="45000"/>
                <a:satMod val="400000"/>
              </a:schemeClr>
            </a:duotone>
            <a:extLst>
              <a:ext uri="{28A0092B-C50C-407E-A947-70E740481C1C}">
                <a14:useLocalDpi xmlns:a14="http://schemas.microsoft.com/office/drawing/2010/main"/>
              </a:ext>
            </a:extLst>
          </a:blip>
          <a:srcRect l="6165" t="40628"/>
          <a:stretch/>
        </p:blipFill>
        <p:spPr bwMode="auto">
          <a:xfrm>
            <a:off x="5825206" y="4088543"/>
            <a:ext cx="1122608"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56"/>
          <p:cNvGrpSpPr/>
          <p:nvPr/>
        </p:nvGrpSpPr>
        <p:grpSpPr>
          <a:xfrm>
            <a:off x="2871023" y="2011744"/>
            <a:ext cx="1176002" cy="899968"/>
            <a:chOff x="5624222" y="1295242"/>
            <a:chExt cx="1417740" cy="787517"/>
          </a:xfrm>
        </p:grpSpPr>
        <p:sp>
          <p:nvSpPr>
            <p:cNvPr id="58" name="Oval 57"/>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59" name="TextBox 58"/>
            <p:cNvSpPr txBox="1"/>
            <p:nvPr/>
          </p:nvSpPr>
          <p:spPr>
            <a:xfrm>
              <a:off x="5718754" y="1456773"/>
              <a:ext cx="1213899" cy="231615"/>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Culture</a:t>
              </a:r>
              <a:endParaRPr lang="en-US" sz="1400" dirty="0"/>
            </a:p>
          </p:txBody>
        </p:sp>
      </p:grpSp>
      <p:grpSp>
        <p:nvGrpSpPr>
          <p:cNvPr id="60" name="Group 59"/>
          <p:cNvGrpSpPr/>
          <p:nvPr/>
        </p:nvGrpSpPr>
        <p:grpSpPr>
          <a:xfrm>
            <a:off x="4053991" y="2011744"/>
            <a:ext cx="1185629" cy="899968"/>
            <a:chOff x="5612616" y="1295242"/>
            <a:chExt cx="1429346" cy="787517"/>
          </a:xfrm>
        </p:grpSpPr>
        <p:sp>
          <p:nvSpPr>
            <p:cNvPr id="61" name="Oval 60"/>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2" name="TextBox 61"/>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Technology</a:t>
              </a:r>
            </a:p>
            <a:p>
              <a:r>
                <a:rPr lang="en-US" sz="1400" dirty="0" smtClean="0"/>
                <a:t>Tools</a:t>
              </a:r>
              <a:endParaRPr lang="en-US" sz="1400" dirty="0"/>
            </a:p>
          </p:txBody>
        </p:sp>
      </p:grpSp>
      <p:grpSp>
        <p:nvGrpSpPr>
          <p:cNvPr id="63" name="Group 62"/>
          <p:cNvGrpSpPr/>
          <p:nvPr/>
        </p:nvGrpSpPr>
        <p:grpSpPr>
          <a:xfrm>
            <a:off x="5246584" y="2011744"/>
            <a:ext cx="1176002" cy="899968"/>
            <a:chOff x="5624222" y="1295242"/>
            <a:chExt cx="1417740" cy="787517"/>
          </a:xfrm>
        </p:grpSpPr>
        <p:sp>
          <p:nvSpPr>
            <p:cNvPr id="64" name="Oval 63"/>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5" name="TextBox 64"/>
            <p:cNvSpPr txBox="1"/>
            <p:nvPr/>
          </p:nvSpPr>
          <p:spPr>
            <a:xfrm>
              <a:off x="5624223" y="1498447"/>
              <a:ext cx="1417739" cy="23161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Process</a:t>
              </a:r>
              <a:endParaRPr lang="en-US" sz="1400" dirty="0"/>
            </a:p>
          </p:txBody>
        </p:sp>
      </p:grpSp>
      <p:pic>
        <p:nvPicPr>
          <p:cNvPr id="6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9032" y="312899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1839385" y="4827542"/>
            <a:ext cx="1899545" cy="832010"/>
          </a:xfrm>
          <a:prstGeom prst="rect">
            <a:avLst/>
          </a:prstGeom>
          <a:solidFill>
            <a:schemeClr val="accent1">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Parallel</a:t>
            </a:r>
          </a:p>
          <a:p>
            <a:pPr algn="ctr" defTabSz="608945"/>
            <a:r>
              <a:rPr lang="en-US" sz="1200" kern="0" dirty="0" smtClean="0">
                <a:solidFill>
                  <a:srgbClr val="FFC91C"/>
                </a:solidFill>
                <a:ea typeface="Arial Unicode MS" pitchFamily="34" charset="-128"/>
                <a:cs typeface="Calibri"/>
              </a:rPr>
              <a:t>Work</a:t>
            </a:r>
          </a:p>
          <a:p>
            <a:pPr algn="ctr" defTabSz="608945"/>
            <a:r>
              <a:rPr lang="en-US" sz="1200" kern="0" dirty="0" smtClean="0">
                <a:solidFill>
                  <a:srgbClr val="FFC91C"/>
                </a:solidFill>
                <a:ea typeface="Arial Unicode MS" pitchFamily="34" charset="-128"/>
                <a:cs typeface="Calibri"/>
              </a:rPr>
              <a:t>Streams</a:t>
            </a:r>
            <a:endParaRPr lang="en-US" sz="1200" kern="0" dirty="0">
              <a:solidFill>
                <a:srgbClr val="FFC91C"/>
              </a:solidFill>
              <a:ea typeface="Arial Unicode MS" pitchFamily="34" charset="-128"/>
              <a:cs typeface="Calibri"/>
            </a:endParaRPr>
          </a:p>
        </p:txBody>
      </p:sp>
      <p:sp>
        <p:nvSpPr>
          <p:cNvPr id="68" name="Rectangle 67"/>
          <p:cNvSpPr/>
          <p:nvPr/>
        </p:nvSpPr>
        <p:spPr>
          <a:xfrm>
            <a:off x="3772774" y="4833975"/>
            <a:ext cx="1899545" cy="832010"/>
          </a:xfrm>
          <a:prstGeom prst="rect">
            <a:avLst/>
          </a:prstGeom>
          <a:solidFill>
            <a:schemeClr val="accent3">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Quality</a:t>
            </a:r>
          </a:p>
          <a:p>
            <a:pPr algn="ctr" defTabSz="608945"/>
            <a:r>
              <a:rPr lang="en-US" sz="1200" kern="0" dirty="0" smtClean="0">
                <a:solidFill>
                  <a:srgbClr val="FFC91C"/>
                </a:solidFill>
                <a:ea typeface="Arial Unicode MS" pitchFamily="34" charset="-128"/>
                <a:cs typeface="Calibri"/>
              </a:rPr>
              <a:t>Acceleration</a:t>
            </a:r>
            <a:endParaRPr lang="en-US" sz="1200" kern="0" dirty="0">
              <a:solidFill>
                <a:srgbClr val="FFC91C"/>
              </a:solidFill>
              <a:ea typeface="Arial Unicode MS" pitchFamily="34" charset="-128"/>
              <a:cs typeface="Calibri"/>
            </a:endParaRPr>
          </a:p>
        </p:txBody>
      </p:sp>
      <p:sp>
        <p:nvSpPr>
          <p:cNvPr id="69" name="Rectangle 68"/>
          <p:cNvSpPr/>
          <p:nvPr/>
        </p:nvSpPr>
        <p:spPr>
          <a:xfrm>
            <a:off x="5706163" y="4825812"/>
            <a:ext cx="1899545" cy="832010"/>
          </a:xfrm>
          <a:prstGeom prst="rect">
            <a:avLst/>
          </a:prstGeom>
          <a:solidFill>
            <a:srgbClr val="803871"/>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End-to-end Automation</a:t>
            </a:r>
            <a:endParaRPr lang="en-US" sz="1200" kern="0" dirty="0">
              <a:solidFill>
                <a:srgbClr val="FFC91C"/>
              </a:solidFill>
              <a:ea typeface="Arial Unicode MS" pitchFamily="34" charset="-128"/>
              <a:cs typeface="Calibri"/>
            </a:endParaRPr>
          </a:p>
        </p:txBody>
      </p:sp>
      <p:sp>
        <p:nvSpPr>
          <p:cNvPr id="70" name="Title 1"/>
          <p:cNvSpPr>
            <a:spLocks noGrp="1"/>
          </p:cNvSpPr>
          <p:nvPr>
            <p:ph type="title"/>
          </p:nvPr>
        </p:nvSpPr>
        <p:spPr>
          <a:xfrm>
            <a:off x="457200" y="210318"/>
            <a:ext cx="8229600" cy="1091353"/>
          </a:xfrm>
        </p:spPr>
        <p:txBody>
          <a:bodyPr/>
          <a:lstStyle/>
          <a:p>
            <a:r>
              <a:rPr lang="en-US" dirty="0" smtClean="0"/>
              <a:t>So ,  What is DevOps ?</a:t>
            </a:r>
            <a:endParaRPr lang="en-US" dirty="0"/>
          </a:p>
        </p:txBody>
      </p:sp>
    </p:spTree>
    <p:extLst>
      <p:ext uri="{BB962C8B-B14F-4D97-AF65-F5344CB8AC3E}">
        <p14:creationId xmlns:p14="http://schemas.microsoft.com/office/powerpoint/2010/main" val="42199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6"/>
                                        </p:tgtEl>
                                      </p:cBhvr>
                                    </p:animEffect>
                                    <p:set>
                                      <p:cBhvr>
                                        <p:cTn id="13" dur="1" fill="hold">
                                          <p:stCondLst>
                                            <p:cond delay="499"/>
                                          </p:stCondLst>
                                        </p:cTn>
                                        <p:tgtEl>
                                          <p:spTgt spid="66"/>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1"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250"/>
                                        <p:tgtEl>
                                          <p:spTgt spid="54"/>
                                        </p:tgtEl>
                                      </p:cBhvr>
                                    </p:animEffect>
                                  </p:childTnLst>
                                </p:cTn>
                              </p:par>
                              <p:par>
                                <p:cTn id="26" presetID="22" presetClass="entr" presetSubtype="4" fill="hold" nodeType="with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250"/>
                                        <p:tgtEl>
                                          <p:spTgt spid="24"/>
                                        </p:tgtEl>
                                      </p:cBhvr>
                                    </p:animEffect>
                                  </p:childTnLst>
                                </p:cTn>
                              </p:par>
                              <p:par>
                                <p:cTn id="29" presetID="22" presetClass="entr" presetSubtype="4" fill="hold"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50"/>
                                        <p:tgtEl>
                                          <p:spTgt spid="21"/>
                                        </p:tgtEl>
                                      </p:cBhvr>
                                    </p:animEffect>
                                  </p:childTnLst>
                                </p:cTn>
                              </p:par>
                              <p:par>
                                <p:cTn id="32" presetID="22" presetClass="entr" presetSubtype="1" fill="hold" nodeType="withEffect">
                                  <p:stCondLst>
                                    <p:cond delay="75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250"/>
                                        <p:tgtEl>
                                          <p:spTgt spid="51"/>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par>
                          <p:cTn id="41" fill="hold">
                            <p:stCondLst>
                              <p:cond delay="1500"/>
                            </p:stCondLst>
                            <p:childTnLst>
                              <p:par>
                                <p:cTn id="42" presetID="12" presetClass="entr" presetSubtype="1"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500"/>
                                        <p:tgtEl>
                                          <p:spTgt spid="67"/>
                                        </p:tgtEl>
                                        <p:attrNameLst>
                                          <p:attrName>ppt_y</p:attrName>
                                        </p:attrNameLst>
                                      </p:cBhvr>
                                      <p:tavLst>
                                        <p:tav tm="0">
                                          <p:val>
                                            <p:strVal val="#ppt_y-#ppt_h*1.125000"/>
                                          </p:val>
                                        </p:tav>
                                        <p:tav tm="100000">
                                          <p:val>
                                            <p:strVal val="#ppt_y"/>
                                          </p:val>
                                        </p:tav>
                                      </p:tavLst>
                                    </p:anim>
                                    <p:animEffect transition="in" filter="wipe(down)">
                                      <p:cBhvr>
                                        <p:cTn id="45" dur="500"/>
                                        <p:tgtEl>
                                          <p:spTgt spid="67"/>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250"/>
                                        <p:tgtEl>
                                          <p:spTgt spid="55"/>
                                        </p:tgtEl>
                                      </p:cBhvr>
                                    </p:animEffect>
                                  </p:childTnLst>
                                </p:cTn>
                              </p:par>
                              <p:par>
                                <p:cTn id="50" presetID="22" presetClass="entr" presetSubtype="4" fill="hold"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250"/>
                                        <p:tgtEl>
                                          <p:spTgt spid="23"/>
                                        </p:tgtEl>
                                      </p:cBhvr>
                                    </p:animEffect>
                                  </p:childTnLst>
                                </p:cTn>
                              </p:par>
                              <p:par>
                                <p:cTn id="53" presetID="22" presetClass="entr" presetSubtype="4" fill="hold"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250"/>
                                        <p:tgtEl>
                                          <p:spTgt spid="20"/>
                                        </p:tgtEl>
                                      </p:cBhvr>
                                    </p:animEffect>
                                  </p:childTnLst>
                                </p:cTn>
                              </p:par>
                              <p:par>
                                <p:cTn id="56" presetID="22" presetClass="entr" presetSubtype="1" fill="hold" nodeType="withEffect">
                                  <p:stCondLst>
                                    <p:cond delay="75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250"/>
                                        <p:tgtEl>
                                          <p:spTgt spid="49"/>
                                        </p:tgtEl>
                                      </p:cBhvr>
                                    </p:animEffect>
                                  </p:childTnLst>
                                </p:cTn>
                              </p:par>
                              <p:par>
                                <p:cTn id="59" presetID="53" presetClass="entr" presetSubtype="16" fill="hold" nodeType="withEffect">
                                  <p:stCondLst>
                                    <p:cond delay="75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3250"/>
                            </p:stCondLst>
                            <p:childTnLst>
                              <p:par>
                                <p:cTn id="65" presetID="12" presetClass="entr" presetSubtype="1"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p:tgtEl>
                                          <p:spTgt spid="68"/>
                                        </p:tgtEl>
                                        <p:attrNameLst>
                                          <p:attrName>ppt_y</p:attrName>
                                        </p:attrNameLst>
                                      </p:cBhvr>
                                      <p:tavLst>
                                        <p:tav tm="0">
                                          <p:val>
                                            <p:strVal val="#ppt_y-#ppt_h*1.125000"/>
                                          </p:val>
                                        </p:tav>
                                        <p:tav tm="100000">
                                          <p:val>
                                            <p:strVal val="#ppt_y"/>
                                          </p:val>
                                        </p:tav>
                                      </p:tavLst>
                                    </p:anim>
                                    <p:animEffect transition="in" filter="wipe(down)">
                                      <p:cBhvr>
                                        <p:cTn id="68" dur="500"/>
                                        <p:tgtEl>
                                          <p:spTgt spid="68"/>
                                        </p:tgtEl>
                                      </p:cBhvr>
                                    </p:animEffect>
                                  </p:childTnLst>
                                </p:cTn>
                              </p:par>
                            </p:childTnLst>
                          </p:cTn>
                        </p:par>
                        <p:par>
                          <p:cTn id="69" fill="hold">
                            <p:stCondLst>
                              <p:cond delay="3750"/>
                            </p:stCondLst>
                            <p:childTnLst>
                              <p:par>
                                <p:cTn id="70" presetID="22" presetClass="entr" presetSubtype="1"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250"/>
                                        <p:tgtEl>
                                          <p:spTgt spid="56"/>
                                        </p:tgtEl>
                                      </p:cBhvr>
                                    </p:animEffect>
                                  </p:childTnLst>
                                </p:cTn>
                              </p:par>
                              <p:par>
                                <p:cTn id="73" presetID="22" presetClass="entr" presetSubtype="4" fill="hold" nodeType="withEffect">
                                  <p:stCondLst>
                                    <p:cond delay="25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250"/>
                                        <p:tgtEl>
                                          <p:spTgt spid="22"/>
                                        </p:tgtEl>
                                      </p:cBhvr>
                                    </p:animEffect>
                                  </p:childTnLst>
                                </p:cTn>
                              </p:par>
                              <p:par>
                                <p:cTn id="76" presetID="22" presetClass="entr" presetSubtype="4" fill="hold" nodeType="withEffect">
                                  <p:stCondLst>
                                    <p:cond delay="50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250"/>
                                        <p:tgtEl>
                                          <p:spTgt spid="19"/>
                                        </p:tgtEl>
                                      </p:cBhvr>
                                    </p:animEffect>
                                  </p:childTnLst>
                                </p:cTn>
                              </p:par>
                              <p:par>
                                <p:cTn id="79" presetID="22" presetClass="entr" presetSubtype="1" fill="hold" nodeType="withEffect">
                                  <p:stCondLst>
                                    <p:cond delay="75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250"/>
                                        <p:tgtEl>
                                          <p:spTgt spid="50"/>
                                        </p:tgtEl>
                                      </p:cBhvr>
                                    </p:animEffect>
                                  </p:childTnLst>
                                </p:cTn>
                              </p:par>
                              <p:par>
                                <p:cTn id="82" presetID="53" presetClass="entr" presetSubtype="16" fill="hold"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childTnLst>
                          </p:cTn>
                        </p:par>
                        <p:par>
                          <p:cTn id="87" fill="hold">
                            <p:stCondLst>
                              <p:cond delay="5000"/>
                            </p:stCondLst>
                            <p:childTnLst>
                              <p:par>
                                <p:cTn id="88" presetID="12" presetClass="entr" presetSubtype="1" fill="hold" grpId="0" nodeType="after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p:tgtEl>
                                          <p:spTgt spid="69"/>
                                        </p:tgtEl>
                                        <p:attrNameLst>
                                          <p:attrName>ppt_y</p:attrName>
                                        </p:attrNameLst>
                                      </p:cBhvr>
                                      <p:tavLst>
                                        <p:tav tm="0">
                                          <p:val>
                                            <p:strVal val="#ppt_y-#ppt_h*1.125000"/>
                                          </p:val>
                                        </p:tav>
                                        <p:tav tm="100000">
                                          <p:val>
                                            <p:strVal val="#ppt_y"/>
                                          </p:val>
                                        </p:tav>
                                      </p:tavLst>
                                    </p:anim>
                                    <p:animEffect transition="in" filter="wipe(down)">
                                      <p:cBhvr>
                                        <p:cTn id="91" dur="500"/>
                                        <p:tgtEl>
                                          <p:spTgt spid="69"/>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63" presetClass="path" presetSubtype="0" repeatCount="indefinite" fill="hold" nodeType="withEffect">
                                  <p:stCondLst>
                                    <p:cond delay="500"/>
                                  </p:stCondLst>
                                  <p:childTnLst>
                                    <p:animMotion origin="layout" path="M 3.88889E-6 1.23457E-6 L 1.74757 1.23457E-6 " pathEditMode="relative" rAng="0" ptsTypes="AA">
                                      <p:cBhvr>
                                        <p:cTn id="95" dur="3500" fill="hold"/>
                                        <p:tgtEl>
                                          <p:spTgt spid="25"/>
                                        </p:tgtEl>
                                        <p:attrNameLst>
                                          <p:attrName>ppt_x</p:attrName>
                                          <p:attrName>ppt_y</p:attrName>
                                        </p:attrNameLst>
                                      </p:cBhvr>
                                      <p:rCtr x="87378" y="0"/>
                                    </p:animMotion>
                                  </p:childTnLst>
                                </p:cTn>
                              </p:par>
                              <p:par>
                                <p:cTn id="96" presetID="63" presetClass="path" presetSubtype="0" repeatCount="indefinite" fill="hold" nodeType="withEffect">
                                  <p:stCondLst>
                                    <p:cond delay="1500"/>
                                  </p:stCondLst>
                                  <p:childTnLst>
                                    <p:animMotion origin="layout" path="M 2.22222E-6 -4.93827E-6 L 1.74757 -4.93827E-6 " pathEditMode="relative" rAng="0" ptsTypes="AA">
                                      <p:cBhvr>
                                        <p:cTn id="97" dur="4250" fill="hold"/>
                                        <p:tgtEl>
                                          <p:spTgt spid="26"/>
                                        </p:tgtEl>
                                        <p:attrNameLst>
                                          <p:attrName>ppt_x</p:attrName>
                                          <p:attrName>ppt_y</p:attrName>
                                        </p:attrNameLst>
                                      </p:cBhvr>
                                      <p:rCtr x="87378" y="0"/>
                                    </p:animMotion>
                                  </p:childTnLst>
                                </p:cTn>
                              </p:par>
                              <p:par>
                                <p:cTn id="98" presetID="63" presetClass="path" presetSubtype="0" repeatCount="indefinite" fill="hold" nodeType="withEffect">
                                  <p:stCondLst>
                                    <p:cond delay="2500"/>
                                  </p:stCondLst>
                                  <p:childTnLst>
                                    <p:animMotion origin="layout" path="M 5.55556E-7 2.83951E-6 L 1.74757 2.83951E-6 " pathEditMode="relative" rAng="0" ptsTypes="AA">
                                      <p:cBhvr>
                                        <p:cTn id="99" dur="3000" fill="hold"/>
                                        <p:tgtEl>
                                          <p:spTgt spid="27"/>
                                        </p:tgtEl>
                                        <p:attrNameLst>
                                          <p:attrName>ppt_x</p:attrName>
                                          <p:attrName>ppt_y</p:attrName>
                                        </p:attrNameLst>
                                      </p:cBhvr>
                                      <p:rCtr x="87378" y="0"/>
                                    </p:animMotion>
                                  </p:childTnLst>
                                </p:cTn>
                              </p:par>
                              <p:par>
                                <p:cTn id="100" presetID="63" presetClass="path" presetSubtype="0" repeatCount="indefinite" fill="hold" nodeType="withEffect">
                                  <p:stCondLst>
                                    <p:cond delay="3250"/>
                                  </p:stCondLst>
                                  <p:childTnLst>
                                    <p:animMotion origin="layout" path="M 3.88889E-6 1.23457E-6 L 1.74757 1.23457E-6 " pathEditMode="relative" rAng="0" ptsTypes="AA">
                                      <p:cBhvr>
                                        <p:cTn id="101" dur="3500" fill="hold"/>
                                        <p:tgtEl>
                                          <p:spTgt spid="28"/>
                                        </p:tgtEl>
                                        <p:attrNameLst>
                                          <p:attrName>ppt_x</p:attrName>
                                          <p:attrName>ppt_y</p:attrName>
                                        </p:attrNameLst>
                                      </p:cBhvr>
                                      <p:rCtr x="87378" y="0"/>
                                    </p:animMotion>
                                  </p:childTnLst>
                                </p:cTn>
                              </p:par>
                              <p:par>
                                <p:cTn id="102" presetID="63" presetClass="path" presetSubtype="0" repeatCount="indefinite" fill="hold" nodeType="withEffect">
                                  <p:stCondLst>
                                    <p:cond delay="0"/>
                                  </p:stCondLst>
                                  <p:childTnLst>
                                    <p:animMotion origin="layout" path="M 2.22222E-6 -4.93827E-6 L 1.74757 -4.93827E-6 " pathEditMode="relative" rAng="0" ptsTypes="AA">
                                      <p:cBhvr>
                                        <p:cTn id="103" dur="4250" fill="hold"/>
                                        <p:tgtEl>
                                          <p:spTgt spid="29"/>
                                        </p:tgtEl>
                                        <p:attrNameLst>
                                          <p:attrName>ppt_x</p:attrName>
                                          <p:attrName>ppt_y</p:attrName>
                                        </p:attrNameLst>
                                      </p:cBhvr>
                                      <p:rCtr x="87378" y="0"/>
                                    </p:animMotion>
                                  </p:childTnLst>
                                </p:cTn>
                              </p:par>
                              <p:par>
                                <p:cTn id="104" presetID="63" presetClass="path" presetSubtype="0" repeatCount="indefinite" fill="hold" nodeType="withEffect">
                                  <p:stCondLst>
                                    <p:cond delay="700"/>
                                  </p:stCondLst>
                                  <p:childTnLst>
                                    <p:animMotion origin="layout" path="M 5.55556E-7 2.83951E-6 L 1.74757 2.83951E-6 " pathEditMode="relative" rAng="0" ptsTypes="AA">
                                      <p:cBhvr>
                                        <p:cTn id="105" dur="3000" fill="hold"/>
                                        <p:tgtEl>
                                          <p:spTgt spid="30"/>
                                        </p:tgtEl>
                                        <p:attrNameLst>
                                          <p:attrName>ppt_x</p:attrName>
                                          <p:attrName>ppt_y</p:attrName>
                                        </p:attrNameLst>
                                      </p:cBhvr>
                                      <p:rCtr x="87378" y="0"/>
                                    </p:animMotion>
                                  </p:childTnLst>
                                </p:cTn>
                              </p:par>
                              <p:par>
                                <p:cTn id="106" presetID="63" presetClass="path" presetSubtype="0" repeatCount="indefinite" fill="hold" nodeType="withEffect">
                                  <p:stCondLst>
                                    <p:cond delay="1500"/>
                                  </p:stCondLst>
                                  <p:childTnLst>
                                    <p:animMotion origin="layout" path="M 3.88889E-6 1.23457E-6 L 1.74757 1.23457E-6 " pathEditMode="relative" rAng="0" ptsTypes="AA">
                                      <p:cBhvr>
                                        <p:cTn id="107" dur="3500" fill="hold"/>
                                        <p:tgtEl>
                                          <p:spTgt spid="31"/>
                                        </p:tgtEl>
                                        <p:attrNameLst>
                                          <p:attrName>ppt_x</p:attrName>
                                          <p:attrName>ppt_y</p:attrName>
                                        </p:attrNameLst>
                                      </p:cBhvr>
                                      <p:rCtr x="87378" y="0"/>
                                    </p:animMotion>
                                  </p:childTnLst>
                                </p:cTn>
                              </p:par>
                              <p:par>
                                <p:cTn id="108" presetID="63" presetClass="path" presetSubtype="0" repeatCount="indefinite" fill="hold" nodeType="withEffect">
                                  <p:stCondLst>
                                    <p:cond delay="2000"/>
                                  </p:stCondLst>
                                  <p:childTnLst>
                                    <p:animMotion origin="layout" path="M 2.22222E-6 -4.93827E-6 L 1.74757 -4.93827E-6 " pathEditMode="relative" rAng="0" ptsTypes="AA">
                                      <p:cBhvr>
                                        <p:cTn id="109" dur="4250" fill="hold"/>
                                        <p:tgtEl>
                                          <p:spTgt spid="32"/>
                                        </p:tgtEl>
                                        <p:attrNameLst>
                                          <p:attrName>ppt_x</p:attrName>
                                          <p:attrName>ppt_y</p:attrName>
                                        </p:attrNameLst>
                                      </p:cBhvr>
                                      <p:rCtr x="87378" y="0"/>
                                    </p:animMotion>
                                  </p:childTnLst>
                                </p:cTn>
                              </p:par>
                              <p:par>
                                <p:cTn id="110" presetID="63" presetClass="path" presetSubtype="0" repeatCount="indefinite" fill="hold" nodeType="withEffect">
                                  <p:stCondLst>
                                    <p:cond delay="2250"/>
                                  </p:stCondLst>
                                  <p:childTnLst>
                                    <p:animMotion origin="layout" path="M 5.55556E-7 2.83951E-6 L 1.74757 2.83951E-6 " pathEditMode="relative" rAng="0" ptsTypes="AA">
                                      <p:cBhvr>
                                        <p:cTn id="111" dur="3000" fill="hold"/>
                                        <p:tgtEl>
                                          <p:spTgt spid="33"/>
                                        </p:tgtEl>
                                        <p:attrNameLst>
                                          <p:attrName>ppt_x</p:attrName>
                                          <p:attrName>ppt_y</p:attrName>
                                        </p:attrNameLst>
                                      </p:cBhvr>
                                      <p:rCtr x="87378" y="0"/>
                                    </p:animMotion>
                                  </p:childTnLst>
                                </p:cTn>
                              </p:par>
                              <p:par>
                                <p:cTn id="112" presetID="63" presetClass="path" presetSubtype="0" repeatCount="indefinite" fill="hold" nodeType="withEffect">
                                  <p:stCondLst>
                                    <p:cond delay="3750"/>
                                  </p:stCondLst>
                                  <p:childTnLst>
                                    <p:animMotion origin="layout" path="M 3.88889E-6 1.23457E-6 L 1.74757 1.23457E-6 " pathEditMode="relative" rAng="0" ptsTypes="AA">
                                      <p:cBhvr>
                                        <p:cTn id="113" dur="3500" fill="hold"/>
                                        <p:tgtEl>
                                          <p:spTgt spid="34"/>
                                        </p:tgtEl>
                                        <p:attrNameLst>
                                          <p:attrName>ppt_x</p:attrName>
                                          <p:attrName>ppt_y</p:attrName>
                                        </p:attrNameLst>
                                      </p:cBhvr>
                                      <p:rCtr x="87378" y="0"/>
                                    </p:animMotion>
                                  </p:childTnLst>
                                </p:cTn>
                              </p:par>
                              <p:par>
                                <p:cTn id="114" presetID="63" presetClass="path" presetSubtype="0" repeatCount="indefinite" fill="hold" nodeType="withEffect">
                                  <p:stCondLst>
                                    <p:cond delay="5000"/>
                                  </p:stCondLst>
                                  <p:childTnLst>
                                    <p:animMotion origin="layout" path="M 2.22222E-6 -4.93827E-6 L 1.74757 -4.93827E-6 " pathEditMode="relative" rAng="0" ptsTypes="AA">
                                      <p:cBhvr>
                                        <p:cTn id="115" dur="4250" fill="hold"/>
                                        <p:tgtEl>
                                          <p:spTgt spid="35"/>
                                        </p:tgtEl>
                                        <p:attrNameLst>
                                          <p:attrName>ppt_x</p:attrName>
                                          <p:attrName>ppt_y</p:attrName>
                                        </p:attrNameLst>
                                      </p:cBhvr>
                                      <p:rCtr x="87378" y="0"/>
                                    </p:animMotion>
                                  </p:childTnLst>
                                </p:cTn>
                              </p:par>
                              <p:par>
                                <p:cTn id="116" presetID="63" presetClass="path" presetSubtype="0" repeatCount="indefinite" fill="hold" nodeType="withEffect">
                                  <p:stCondLst>
                                    <p:cond delay="4500"/>
                                  </p:stCondLst>
                                  <p:childTnLst>
                                    <p:animMotion origin="layout" path="M 5.55556E-7 2.83951E-6 L 1.74757 2.83951E-6 " pathEditMode="relative" rAng="0" ptsTypes="AA">
                                      <p:cBhvr>
                                        <p:cTn id="117" dur="3000" fill="hold"/>
                                        <p:tgtEl>
                                          <p:spTgt spid="36"/>
                                        </p:tgtEl>
                                        <p:attrNameLst>
                                          <p:attrName>ppt_x</p:attrName>
                                          <p:attrName>ppt_y</p:attrName>
                                        </p:attrNameLst>
                                      </p:cBhvr>
                                      <p:rCtr x="87378" y="0"/>
                                    </p:animMotion>
                                  </p:childTnLst>
                                </p:cTn>
                              </p:par>
                              <p:par>
                                <p:cTn id="118" presetID="63" presetClass="path" presetSubtype="0" repeatCount="indefinite" fill="hold" nodeType="withEffect">
                                  <p:stCondLst>
                                    <p:cond delay="2250"/>
                                  </p:stCondLst>
                                  <p:childTnLst>
                                    <p:animMotion origin="layout" path="M 3.88889E-6 1.23457E-6 L 1.74757 1.23457E-6 " pathEditMode="relative" rAng="0" ptsTypes="AA">
                                      <p:cBhvr>
                                        <p:cTn id="119" dur="3500" fill="hold"/>
                                        <p:tgtEl>
                                          <p:spTgt spid="37"/>
                                        </p:tgtEl>
                                        <p:attrNameLst>
                                          <p:attrName>ppt_x</p:attrName>
                                          <p:attrName>ppt_y</p:attrName>
                                        </p:attrNameLst>
                                      </p:cBhvr>
                                      <p:rCtr x="87378" y="0"/>
                                    </p:animMotion>
                                  </p:childTnLst>
                                </p:cTn>
                              </p:par>
                              <p:par>
                                <p:cTn id="120" presetID="63" presetClass="path" presetSubtype="0" repeatCount="indefinite" fill="hold" nodeType="withEffect">
                                  <p:stCondLst>
                                    <p:cond delay="3000"/>
                                  </p:stCondLst>
                                  <p:childTnLst>
                                    <p:animMotion origin="layout" path="M 2.22222E-6 -4.93827E-6 L 1.74757 -4.93827E-6 " pathEditMode="relative" rAng="0" ptsTypes="AA">
                                      <p:cBhvr>
                                        <p:cTn id="121" dur="4250" fill="hold"/>
                                        <p:tgtEl>
                                          <p:spTgt spid="38"/>
                                        </p:tgtEl>
                                        <p:attrNameLst>
                                          <p:attrName>ppt_x</p:attrName>
                                          <p:attrName>ppt_y</p:attrName>
                                        </p:attrNameLst>
                                      </p:cBhvr>
                                      <p:rCtr x="87378" y="0"/>
                                    </p:animMotion>
                                  </p:childTnLst>
                                </p:cTn>
                              </p:par>
                              <p:par>
                                <p:cTn id="122" presetID="63" presetClass="path" presetSubtype="0" repeatCount="indefinite" fill="hold" nodeType="withEffect">
                                  <p:stCondLst>
                                    <p:cond delay="3000"/>
                                  </p:stCondLst>
                                  <p:childTnLst>
                                    <p:animMotion origin="layout" path="M 5.55556E-7 2.83951E-6 L 1.74757 2.83951E-6 " pathEditMode="relative" rAng="0" ptsTypes="AA">
                                      <p:cBhvr>
                                        <p:cTn id="123" dur="3000" fill="hold"/>
                                        <p:tgtEl>
                                          <p:spTgt spid="39"/>
                                        </p:tgtEl>
                                        <p:attrNameLst>
                                          <p:attrName>ppt_x</p:attrName>
                                          <p:attrName>ppt_y</p:attrName>
                                        </p:attrNameLst>
                                      </p:cBhvr>
                                      <p:rCtr x="87378" y="0"/>
                                    </p:animMotion>
                                  </p:childTnLst>
                                </p:cTn>
                              </p:par>
                              <p:par>
                                <p:cTn id="124" presetID="63" presetClass="path" presetSubtype="0" repeatCount="indefinite" fill="hold" nodeType="withEffect">
                                  <p:stCondLst>
                                    <p:cond delay="750"/>
                                  </p:stCondLst>
                                  <p:childTnLst>
                                    <p:animMotion origin="layout" path="M 3.88889E-6 1.23457E-6 L 1.74757 1.23457E-6 " pathEditMode="relative" rAng="0" ptsTypes="AA">
                                      <p:cBhvr>
                                        <p:cTn id="125" dur="3500" fill="hold"/>
                                        <p:tgtEl>
                                          <p:spTgt spid="40"/>
                                        </p:tgtEl>
                                        <p:attrNameLst>
                                          <p:attrName>ppt_x</p:attrName>
                                          <p:attrName>ppt_y</p:attrName>
                                        </p:attrNameLst>
                                      </p:cBhvr>
                                      <p:rCtr x="87378" y="0"/>
                                    </p:animMotion>
                                  </p:childTnLst>
                                </p:cTn>
                              </p:par>
                              <p:par>
                                <p:cTn id="126" presetID="63" presetClass="path" presetSubtype="0" repeatCount="indefinite" fill="hold" nodeType="withEffect">
                                  <p:stCondLst>
                                    <p:cond delay="1000"/>
                                  </p:stCondLst>
                                  <p:childTnLst>
                                    <p:animMotion origin="layout" path="M 2.22222E-6 -4.93827E-6 L 1.74757 -4.93827E-6 " pathEditMode="relative" rAng="0" ptsTypes="AA">
                                      <p:cBhvr>
                                        <p:cTn id="127" dur="4250" fill="hold"/>
                                        <p:tgtEl>
                                          <p:spTgt spid="41"/>
                                        </p:tgtEl>
                                        <p:attrNameLst>
                                          <p:attrName>ppt_x</p:attrName>
                                          <p:attrName>ppt_y</p:attrName>
                                        </p:attrNameLst>
                                      </p:cBhvr>
                                      <p:rCtr x="87378" y="0"/>
                                    </p:animMotion>
                                  </p:childTnLst>
                                </p:cTn>
                              </p:par>
                              <p:par>
                                <p:cTn id="128" presetID="63" presetClass="path" presetSubtype="0" repeatCount="indefinite" fill="hold" nodeType="withEffect">
                                  <p:stCondLst>
                                    <p:cond delay="1500"/>
                                  </p:stCondLst>
                                  <p:childTnLst>
                                    <p:animMotion origin="layout" path="M 5.55556E-7 2.83951E-6 L 1.74757 2.83951E-6 " pathEditMode="relative" rAng="0" ptsTypes="AA">
                                      <p:cBhvr>
                                        <p:cTn id="129" dur="3000" fill="hold"/>
                                        <p:tgtEl>
                                          <p:spTgt spid="42"/>
                                        </p:tgtEl>
                                        <p:attrNameLst>
                                          <p:attrName>ppt_x</p:attrName>
                                          <p:attrName>ppt_y</p:attrName>
                                        </p:attrNameLst>
                                      </p:cBhvr>
                                      <p:rCtr x="87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52" grpId="0"/>
      <p:bldP spid="53" grpId="0" animBg="1"/>
      <p:bldP spid="67" grpId="0" animBg="1"/>
      <p:bldP spid="68" grpId="0" animBg="1"/>
      <p:bldP spid="6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110743" y="152374"/>
            <a:ext cx="8229600" cy="666899"/>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en-US" dirty="0" smtClean="0"/>
              <a:t>Culture</a:t>
            </a:r>
            <a:endParaRPr lang="en-US" dirty="0"/>
          </a:p>
        </p:txBody>
      </p:sp>
      <p:pic>
        <p:nvPicPr>
          <p:cNvPr id="7"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52" y="1981176"/>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07" y="273254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580" y="3687855"/>
            <a:ext cx="1256509" cy="1121331"/>
          </a:xfrm>
          <a:prstGeom prst="rect">
            <a:avLst/>
          </a:prstGeom>
          <a:solidFill>
            <a:schemeClr val="bg2">
              <a:lumMod val="75000"/>
            </a:schemeClr>
          </a:solidFill>
        </p:spPr>
        <p:txBody>
          <a:bodyPr wrap="none" tIns="91440" bIns="91440" rtlCol="0" anchor="ctr" anchorCtr="0">
            <a:noAutofit/>
          </a:bodyPr>
          <a:lstStyle/>
          <a:p>
            <a:pPr algn="ctr"/>
            <a:r>
              <a:rPr lang="en-US" sz="1200" dirty="0"/>
              <a:t>Communicate</a:t>
            </a:r>
          </a:p>
          <a:p>
            <a:pPr algn="ctr"/>
            <a:r>
              <a:rPr lang="en-US" sz="1200" dirty="0"/>
              <a:t>Collaborate</a:t>
            </a:r>
          </a:p>
          <a:p>
            <a:pPr algn="ctr"/>
            <a:r>
              <a:rPr lang="en-US" sz="1200" dirty="0"/>
              <a:t>Integrate</a:t>
            </a:r>
          </a:p>
          <a:p>
            <a:pPr algn="ctr"/>
            <a:r>
              <a:rPr lang="en-US" sz="1200" dirty="0"/>
              <a:t>Understand</a:t>
            </a:r>
          </a:p>
        </p:txBody>
      </p:sp>
      <p:sp>
        <p:nvSpPr>
          <p:cNvPr id="10" name="TextBox 9"/>
          <p:cNvSpPr txBox="1"/>
          <p:nvPr/>
        </p:nvSpPr>
        <p:spPr>
          <a:xfrm>
            <a:off x="2651924" y="838176"/>
            <a:ext cx="1573619" cy="914400"/>
          </a:xfrm>
          <a:prstGeom prst="rect">
            <a:avLst/>
          </a:prstGeom>
          <a:solidFill>
            <a:schemeClr val="bg2">
              <a:lumMod val="75000"/>
            </a:schemeClr>
          </a:solidFill>
        </p:spPr>
        <p:txBody>
          <a:bodyPr wrap="none" tIns="91440" bIns="91440" rtlCol="0" anchor="ctr" anchorCtr="0">
            <a:noAutofit/>
          </a:bodyPr>
          <a:lstStyle/>
          <a:p>
            <a:pPr algn="ctr"/>
            <a:r>
              <a:rPr lang="en-US" sz="1200" dirty="0"/>
              <a:t>Development Team</a:t>
            </a:r>
          </a:p>
        </p:txBody>
      </p:sp>
      <p:sp>
        <p:nvSpPr>
          <p:cNvPr id="11" name="TextBox 10"/>
          <p:cNvSpPr txBox="1"/>
          <p:nvPr/>
        </p:nvSpPr>
        <p:spPr>
          <a:xfrm>
            <a:off x="4192196" y="833692"/>
            <a:ext cx="1573619" cy="914400"/>
          </a:xfrm>
          <a:prstGeom prst="rect">
            <a:avLst/>
          </a:prstGeom>
          <a:solidFill>
            <a:schemeClr val="bg2">
              <a:lumMod val="75000"/>
            </a:schemeClr>
          </a:solidFill>
          <a:ln>
            <a:solidFill>
              <a:schemeClr val="bg2">
                <a:lumMod val="90000"/>
              </a:schemeClr>
            </a:solidFill>
          </a:ln>
        </p:spPr>
        <p:txBody>
          <a:bodyPr wrap="none" tIns="91440" bIns="91440" rtlCol="0" anchor="ctr" anchorCtr="0">
            <a:noAutofit/>
          </a:bodyPr>
          <a:lstStyle/>
          <a:p>
            <a:pPr algn="ctr"/>
            <a:r>
              <a:rPr lang="en-US" sz="1200" dirty="0"/>
              <a:t>Operations Team</a:t>
            </a:r>
          </a:p>
        </p:txBody>
      </p:sp>
      <p:pic>
        <p:nvPicPr>
          <p:cNvPr id="12" name="Picture 4" descr="Image result for b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557" y="4581723"/>
            <a:ext cx="3480182" cy="17400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piz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03" y="890227"/>
            <a:ext cx="3973889" cy="20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SDLC</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7" y="428279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a:solidFill>
                    <a:srgbClr val="FFC91C"/>
                  </a:solidFill>
                  <a:latin typeface="Calibri"/>
                  <a:cs typeface="Calibri"/>
                </a:rPr>
                <a:t>QA</a:t>
              </a: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1173846"/>
            <a:ext cx="2651052" cy="2218132"/>
          </a:xfrm>
          <a:prstGeom prst="rect">
            <a:avLst/>
          </a:prstGeom>
          <a:solidFill>
            <a:schemeClr val="tx2"/>
          </a:solidFill>
        </p:spPr>
        <p:txBody>
          <a:bodyPr wrap="square" tIns="91440" bIns="91440" rtlCol="0" anchor="ctr" anchorCtr="0">
            <a:noAutofit/>
          </a:bodyPr>
          <a:lstStyle/>
          <a:p>
            <a:pPr algn="ctr"/>
            <a:r>
              <a:rPr lang="en-US" sz="1200" dirty="0"/>
              <a:t>Bring Software to market continuously..</a:t>
            </a:r>
          </a:p>
          <a:p>
            <a:pPr algn="ctr"/>
            <a:r>
              <a:rPr lang="en-US" sz="1200" dirty="0"/>
              <a:t>Eliminate friction points </a:t>
            </a:r>
          </a:p>
          <a:p>
            <a:pPr algn="ctr"/>
            <a:r>
              <a:rPr lang="en-US" sz="1200" dirty="0"/>
              <a:t>Align to business Objectives</a:t>
            </a:r>
          </a:p>
          <a:p>
            <a:pPr algn="ctr"/>
            <a:endParaRPr lang="en-US" sz="1200" dirty="0" err="1"/>
          </a:p>
        </p:txBody>
      </p:sp>
    </p:spTree>
    <p:extLst>
      <p:ext uri="{BB962C8B-B14F-4D97-AF65-F5344CB8AC3E}">
        <p14:creationId xmlns:p14="http://schemas.microsoft.com/office/powerpoint/2010/main" val="7264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2" y="90684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413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313009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53181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sp>
        <p:nvSpPr>
          <p:cNvPr id="5" name="TextBox 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6" name="TextBox 5"/>
          <p:cNvSpPr txBox="1"/>
          <p:nvPr/>
        </p:nvSpPr>
        <p:spPr>
          <a:xfrm>
            <a:off x="6698189" y="4522186"/>
            <a:ext cx="851515" cy="369332"/>
          </a:xfrm>
          <a:prstGeom prst="rect">
            <a:avLst/>
          </a:prstGeom>
          <a:noFill/>
        </p:spPr>
        <p:txBody>
          <a:bodyPr wrap="none" rtlCol="0">
            <a:spAutoFit/>
          </a:bodyPr>
          <a:lstStyle/>
          <a:p>
            <a:r>
              <a:rPr lang="en-US" dirty="0"/>
              <a:t>PROD</a:t>
            </a:r>
          </a:p>
        </p:txBody>
      </p:sp>
      <p:grpSp>
        <p:nvGrpSpPr>
          <p:cNvPr id="7" name="Group 6"/>
          <p:cNvGrpSpPr/>
          <p:nvPr/>
        </p:nvGrpSpPr>
        <p:grpSpPr>
          <a:xfrm>
            <a:off x="945331" y="131044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MONTHS</a:t>
              </a: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31" name="TextBox 30"/>
          <p:cNvSpPr txBox="1"/>
          <p:nvPr/>
        </p:nvSpPr>
        <p:spPr>
          <a:xfrm>
            <a:off x="3166653" y="4522186"/>
            <a:ext cx="518091" cy="369332"/>
          </a:xfrm>
          <a:prstGeom prst="rect">
            <a:avLst/>
          </a:prstGeom>
          <a:noFill/>
        </p:spPr>
        <p:txBody>
          <a:bodyPr wrap="none" rtlCol="0">
            <a:spAutoFit/>
          </a:bodyPr>
          <a:lstStyle/>
          <a:p>
            <a:r>
              <a:rPr lang="en-US" dirty="0"/>
              <a:t>QA</a:t>
            </a:r>
          </a:p>
        </p:txBody>
      </p:sp>
      <p:sp>
        <p:nvSpPr>
          <p:cNvPr id="32" name="TextBox 31"/>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33" name="TextBox 32"/>
          <p:cNvSpPr txBox="1"/>
          <p:nvPr/>
        </p:nvSpPr>
        <p:spPr>
          <a:xfrm>
            <a:off x="5510970" y="4522186"/>
            <a:ext cx="800219" cy="369332"/>
          </a:xfrm>
          <a:prstGeom prst="rect">
            <a:avLst/>
          </a:prstGeom>
          <a:noFill/>
        </p:spPr>
        <p:txBody>
          <a:bodyPr wrap="none" rtlCol="0">
            <a:spAutoFit/>
          </a:bodyPr>
          <a:lstStyle/>
          <a:p>
            <a:r>
              <a:rPr lang="en-US" dirty="0"/>
              <a:t>PERF</a:t>
            </a:r>
          </a:p>
        </p:txBody>
      </p:sp>
      <p:grpSp>
        <p:nvGrpSpPr>
          <p:cNvPr id="73" name="Group 72"/>
          <p:cNvGrpSpPr/>
          <p:nvPr/>
        </p:nvGrpSpPr>
        <p:grpSpPr>
          <a:xfrm>
            <a:off x="149078" y="3838501"/>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a:solidFill>
                    <a:srgbClr val="FFFFFF"/>
                  </a:solidFill>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3853877"/>
            <a:ext cx="5765018" cy="1036320"/>
            <a:chOff x="1784685" y="2968611"/>
            <a:chExt cx="5765018"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659155" cy="369332"/>
            </a:xfrm>
            <a:prstGeom prst="rect">
              <a:avLst/>
            </a:prstGeom>
            <a:noFill/>
          </p:spPr>
          <p:txBody>
            <a:bodyPr wrap="none" rtlCol="0">
              <a:spAutoFit/>
            </a:bodyPr>
            <a:lstStyle/>
            <a:p>
              <a:r>
                <a:rPr lang="en-US" dirty="0"/>
                <a:t>DEV</a:t>
              </a:r>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851515" cy="369332"/>
            </a:xfrm>
            <a:prstGeom prst="rect">
              <a:avLst/>
            </a:prstGeom>
            <a:noFill/>
          </p:spPr>
          <p:txBody>
            <a:bodyPr wrap="none" rtlCol="0">
              <a:spAutoFit/>
            </a:bodyPr>
            <a:lstStyle/>
            <a:p>
              <a:r>
                <a:rPr lang="en-US" dirty="0"/>
                <a:t>PROD</a:t>
              </a:r>
            </a:p>
          </p:txBody>
        </p:sp>
      </p:grpSp>
    </p:spTree>
    <p:extLst>
      <p:ext uri="{BB962C8B-B14F-4D97-AF65-F5344CB8AC3E}">
        <p14:creationId xmlns:p14="http://schemas.microsoft.com/office/powerpoint/2010/main" val="15662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a:t>
            </a:r>
            <a:r>
              <a:rPr lang="en-US" i="1" dirty="0" smtClean="0"/>
              <a:t>Better</a:t>
            </a:r>
            <a:r>
              <a:rPr lang="en-US" dirty="0" smtClean="0"/>
              <a:t> Brand</a:t>
            </a:r>
            <a:endParaRPr lang="en-US" dirty="0"/>
          </a:p>
        </p:txBody>
      </p:sp>
      <p:sp>
        <p:nvSpPr>
          <p:cNvPr id="3" name="Text Placeholder 2"/>
          <p:cNvSpPr>
            <a:spLocks noGrp="1"/>
          </p:cNvSpPr>
          <p:nvPr>
            <p:ph type="body" sz="quarter" idx="10"/>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334709" y="1152144"/>
            <a:ext cx="9096375" cy="5029200"/>
          </a:xfrm>
          <a:prstGeom prst="rect">
            <a:avLst/>
          </a:prstGeom>
        </p:spPr>
      </p:pic>
    </p:spTree>
    <p:extLst>
      <p:ext uri="{BB962C8B-B14F-4D97-AF65-F5344CB8AC3E}">
        <p14:creationId xmlns:p14="http://schemas.microsoft.com/office/powerpoint/2010/main" val="3880546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2893585" y="2320272"/>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Costs </a:t>
              </a:r>
            </a:p>
          </p:txBody>
        </p:sp>
      </p:grpSp>
      <p:grpSp>
        <p:nvGrpSpPr>
          <p:cNvPr id="90" name="Group 89"/>
          <p:cNvGrpSpPr/>
          <p:nvPr/>
        </p:nvGrpSpPr>
        <p:grpSpPr>
          <a:xfrm>
            <a:off x="3838612" y="3027576"/>
            <a:ext cx="1832659" cy="1553074"/>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385399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3823480"/>
            <a:ext cx="453362" cy="504326"/>
          </a:xfrm>
          <a:prstGeom prst="rect">
            <a:avLst/>
          </a:prstGeom>
        </p:spPr>
      </p:pic>
      <p:sp>
        <p:nvSpPr>
          <p:cNvPr id="14" name="TextBox 13"/>
          <p:cNvSpPr txBox="1"/>
          <p:nvPr/>
        </p:nvSpPr>
        <p:spPr>
          <a:xfrm>
            <a:off x="1784686" y="4490468"/>
            <a:ext cx="659155" cy="369332"/>
          </a:xfrm>
          <a:prstGeom prst="rect">
            <a:avLst/>
          </a:prstGeom>
          <a:noFill/>
        </p:spPr>
        <p:txBody>
          <a:bodyPr wrap="none" rtlCol="0">
            <a:spAutoFit/>
          </a:bodyPr>
          <a:lstStyle/>
          <a:p>
            <a:r>
              <a:rPr lang="en-US" dirty="0"/>
              <a:t>DEV</a:t>
            </a:r>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411194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244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87889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78892"/>
            <a:ext cx="296740" cy="330097"/>
          </a:xfrm>
          <a:prstGeom prst="rect">
            <a:avLst/>
          </a:prstGeom>
        </p:spPr>
      </p:pic>
      <p:sp>
        <p:nvSpPr>
          <p:cNvPr id="165" name="TextBox 164"/>
          <p:cNvSpPr txBox="1"/>
          <p:nvPr/>
        </p:nvSpPr>
        <p:spPr>
          <a:xfrm>
            <a:off x="6698189" y="4490468"/>
            <a:ext cx="851515" cy="369332"/>
          </a:xfrm>
          <a:prstGeom prst="rect">
            <a:avLst/>
          </a:prstGeom>
          <a:noFill/>
        </p:spPr>
        <p:txBody>
          <a:bodyPr wrap="none" rtlCol="0">
            <a:spAutoFit/>
          </a:bodyPr>
          <a:lstStyle/>
          <a:p>
            <a:r>
              <a:rPr lang="en-US" dirty="0"/>
              <a:t>PROD</a:t>
            </a:r>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p>
        </p:txBody>
      </p:sp>
      <p:grpSp>
        <p:nvGrpSpPr>
          <p:cNvPr id="20" name="Group 19"/>
          <p:cNvGrpSpPr/>
          <p:nvPr/>
        </p:nvGrpSpPr>
        <p:grpSpPr>
          <a:xfrm>
            <a:off x="1866128" y="516556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426494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2092231"/>
            <a:ext cx="2747852" cy="1655838"/>
          </a:xfrm>
          <a:prstGeom prst="rect">
            <a:avLst/>
          </a:prstGeom>
          <a:noFill/>
        </p:spPr>
        <p:txBody>
          <a:bodyPr wrap="square" rtlCol="0" anchor="t">
            <a:spAutoFit/>
          </a:bodyPr>
          <a:lstStyle/>
          <a:p>
            <a:pPr>
              <a:lnSpc>
                <a:spcPct val="85000"/>
              </a:lnSpc>
              <a:spcAft>
                <a:spcPts val="800"/>
              </a:spcAft>
            </a:pPr>
            <a:r>
              <a:rPr lang="en-US" sz="2000" dirty="0">
                <a:solidFill>
                  <a:schemeClr val="accent1"/>
                </a:solidFill>
                <a:cs typeface="CA Sans"/>
              </a:rPr>
              <a:t>ACCELERATE DELIVERY</a:t>
            </a:r>
          </a:p>
          <a:p>
            <a:pPr marL="228600" indent="-228600">
              <a:lnSpc>
                <a:spcPct val="85000"/>
              </a:lnSpc>
              <a:spcAft>
                <a:spcPts val="800"/>
              </a:spcAft>
              <a:buFont typeface="Wingdings" charset="2"/>
              <a:buChar char="§"/>
            </a:pPr>
            <a:r>
              <a:rPr lang="en-US" sz="1400" dirty="0">
                <a:solidFill>
                  <a:schemeClr val="bg1"/>
                </a:solidFill>
                <a:cs typeface="CA Sans"/>
              </a:rPr>
              <a:t>New applications</a:t>
            </a:r>
          </a:p>
          <a:p>
            <a:pPr marL="228600" indent="-228600">
              <a:lnSpc>
                <a:spcPct val="85000"/>
              </a:lnSpc>
              <a:spcAft>
                <a:spcPts val="800"/>
              </a:spcAft>
              <a:buFont typeface="Wingdings" charset="2"/>
              <a:buChar char="§"/>
            </a:pPr>
            <a:r>
              <a:rPr lang="en-US" sz="1400" dirty="0">
                <a:solidFill>
                  <a:schemeClr val="bg1"/>
                </a:solidFill>
                <a:cs typeface="CA Sans"/>
              </a:rPr>
              <a:t>Changes to </a:t>
            </a:r>
            <a:br>
              <a:rPr lang="en-US" sz="1400" dirty="0">
                <a:solidFill>
                  <a:schemeClr val="bg1"/>
                </a:solidFill>
                <a:cs typeface="CA Sans"/>
              </a:rPr>
            </a:br>
            <a:r>
              <a:rPr lang="en-US" sz="1400" dirty="0">
                <a:solidFill>
                  <a:schemeClr val="bg1"/>
                </a:solidFill>
                <a:cs typeface="CA Sans"/>
              </a:rPr>
              <a:t>existing apps</a:t>
            </a:r>
          </a:p>
          <a:p>
            <a:pPr marL="228600" indent="-228600">
              <a:lnSpc>
                <a:spcPct val="85000"/>
              </a:lnSpc>
              <a:spcAft>
                <a:spcPts val="800"/>
              </a:spcAft>
              <a:buFont typeface="Wingdings" charset="2"/>
              <a:buChar char="§"/>
            </a:pPr>
            <a:r>
              <a:rPr lang="en-US" sz="1400" dirty="0">
                <a:solidFill>
                  <a:schemeClr val="bg1"/>
                </a:solidFill>
                <a:cs typeface="CA Sans"/>
              </a:rPr>
              <a:t>Bug fixes</a:t>
            </a:r>
          </a:p>
        </p:txBody>
      </p:sp>
      <p:sp>
        <p:nvSpPr>
          <p:cNvPr id="16" name="TextBox 15"/>
          <p:cNvSpPr txBox="1"/>
          <p:nvPr/>
        </p:nvSpPr>
        <p:spPr>
          <a:xfrm>
            <a:off x="3229295" y="2092233"/>
            <a:ext cx="2747852" cy="1605568"/>
          </a:xfrm>
          <a:prstGeom prst="rect">
            <a:avLst/>
          </a:prstGeom>
          <a:noFill/>
        </p:spPr>
        <p:txBody>
          <a:bodyPr wrap="square" rtlCol="0" anchor="t">
            <a:spAutoFit/>
          </a:bodyPr>
          <a:lstStyle/>
          <a:p>
            <a:pPr>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2078863"/>
            <a:ext cx="2747852" cy="1708160"/>
          </a:xfrm>
          <a:prstGeom prst="rect">
            <a:avLst/>
          </a:prstGeom>
          <a:noFill/>
        </p:spPr>
        <p:txBody>
          <a:bodyPr wrap="square" rtlCol="0" anchor="t">
            <a:spAutoFit/>
          </a:bodyPr>
          <a:lstStyle/>
          <a:p>
            <a:pPr>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4" y="3788608"/>
            <a:ext cx="2384715"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5" y="3775242"/>
            <a:ext cx="2384715"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3788609"/>
            <a:ext cx="2384714"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 name="Straight Connector 22"/>
          <p:cNvCxnSpPr/>
          <p:nvPr/>
        </p:nvCxnSpPr>
        <p:spPr>
          <a:xfrm>
            <a:off x="427790" y="363550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7" y="199653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80"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7"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3"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10"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DevOps?</a:t>
            </a:r>
            <a:endParaRPr lang="en-US" dirty="0"/>
          </a:p>
        </p:txBody>
      </p:sp>
      <p:sp>
        <p:nvSpPr>
          <p:cNvPr id="64" name="Isosceles Triangle 63"/>
          <p:cNvSpPr/>
          <p:nvPr/>
        </p:nvSpPr>
        <p:spPr>
          <a:xfrm>
            <a:off x="2813091" y="1610833"/>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2530161"/>
            <a:ext cx="965546" cy="857679"/>
          </a:xfrm>
          <a:prstGeom prst="rect">
            <a:avLst/>
          </a:prstGeom>
        </p:spPr>
      </p:pic>
      <p:sp>
        <p:nvSpPr>
          <p:cNvPr id="66" name="Rectangle 65"/>
          <p:cNvSpPr/>
          <p:nvPr/>
        </p:nvSpPr>
        <p:spPr>
          <a:xfrm>
            <a:off x="3705798" y="3545024"/>
            <a:ext cx="1818387" cy="540580"/>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t>Development Operations </a:t>
            </a:r>
          </a:p>
          <a:p>
            <a:pPr algn="ctr"/>
            <a:r>
              <a:rPr lang="en-US" sz="1400" dirty="0"/>
              <a:t>coming together </a:t>
            </a:r>
          </a:p>
          <a:p>
            <a:pPr algn="ctr"/>
            <a:r>
              <a:rPr lang="en-US" sz="1400" dirty="0"/>
              <a:t> DevOps</a:t>
            </a:r>
            <a:endParaRPr lang="en-US" sz="1400" dirty="0">
              <a:solidFill>
                <a:schemeClr val="bg1"/>
              </a:solidFill>
              <a:latin typeface="Calibri"/>
              <a:cs typeface="Calibri"/>
            </a:endParaRPr>
          </a:p>
        </p:txBody>
      </p:sp>
      <p:grpSp>
        <p:nvGrpSpPr>
          <p:cNvPr id="6" name="Group 5"/>
          <p:cNvGrpSpPr/>
          <p:nvPr/>
        </p:nvGrpSpPr>
        <p:grpSpPr>
          <a:xfrm>
            <a:off x="5284562" y="1765620"/>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rgbClr val="22343A"/>
                  </a:solidFill>
                  <a:latin typeface="Calibri" pitchFamily="34" charset="0"/>
                  <a:cs typeface="Calibri" pitchFamily="34" charset="0"/>
                </a:rPr>
                <a:t>Technology</a:t>
              </a:r>
            </a:p>
          </p:txBody>
        </p:sp>
        <p:sp>
          <p:nvSpPr>
            <p:cNvPr id="103" name="Rectangle 102"/>
            <p:cNvSpPr/>
            <p:nvPr/>
          </p:nvSpPr>
          <p:spPr>
            <a:xfrm>
              <a:off x="7496977" y="2906353"/>
              <a:ext cx="1408942" cy="1008572"/>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8" cy="787179"/>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477885" y="217133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a:solidFill>
                    <a:srgbClr val="22343A"/>
                  </a:solidFill>
                  <a:latin typeface="Calibri" pitchFamily="34" charset="0"/>
                  <a:cs typeface="Calibri" pitchFamily="34" charset="0"/>
                </a:rPr>
                <a:t>Culture</a:t>
              </a:r>
            </a:p>
          </p:txBody>
        </p:sp>
        <p:sp>
          <p:nvSpPr>
            <p:cNvPr id="98" name="TextBox 97"/>
            <p:cNvSpPr txBox="1"/>
            <p:nvPr/>
          </p:nvSpPr>
          <p:spPr>
            <a:xfrm>
              <a:off x="-67862" y="2881247"/>
              <a:ext cx="2446007" cy="947075"/>
            </a:xfrm>
            <a:prstGeom prst="rect">
              <a:avLst/>
            </a:prstGeom>
            <a:noFill/>
            <a:ln>
              <a:noFill/>
            </a:ln>
          </p:spPr>
          <p:txBody>
            <a:bodyPr wrap="square" lIns="0" rIns="0" bIns="0" rtlCol="0">
              <a:spAutoFit/>
            </a:bodyPr>
            <a:lstStyle/>
            <a:p>
              <a:pPr algn="ctr">
                <a:lnSpc>
                  <a:spcPct val="90000"/>
                </a:lnSpc>
              </a:pPr>
              <a:r>
                <a:rPr lang="en-US" sz="1200" dirty="0">
                  <a:solidFill>
                    <a:schemeClr val="bg1"/>
                  </a:solidFill>
                  <a:latin typeface="Calibri"/>
                  <a:cs typeface="Calibri"/>
                </a:rPr>
                <a:t>Communication</a:t>
              </a:r>
            </a:p>
            <a:p>
              <a:pPr algn="ctr">
                <a:lnSpc>
                  <a:spcPct val="90000"/>
                </a:lnSpc>
              </a:pPr>
              <a:r>
                <a:rPr lang="en-US" sz="1200" dirty="0">
                  <a:solidFill>
                    <a:schemeClr val="bg1"/>
                  </a:solidFill>
                  <a:latin typeface="Calibri"/>
                  <a:cs typeface="Calibri"/>
                </a:rPr>
                <a:t>Collaboration</a:t>
              </a:r>
            </a:p>
            <a:p>
              <a:pPr algn="ctr">
                <a:lnSpc>
                  <a:spcPct val="90000"/>
                </a:lnSpc>
              </a:pPr>
              <a:r>
                <a:rPr lang="en-US" sz="1200" dirty="0">
                  <a:solidFill>
                    <a:schemeClr val="bg1"/>
                  </a:solidFill>
                  <a:latin typeface="Calibri"/>
                  <a:cs typeface="Calibri"/>
                </a:rPr>
                <a:t>Integrating </a:t>
              </a:r>
            </a:p>
            <a:p>
              <a:pPr algn="ctr">
                <a:lnSpc>
                  <a:spcPct val="90000"/>
                </a:lnSpc>
              </a:pPr>
              <a:r>
                <a:rPr lang="en-US" sz="1200" dirty="0">
                  <a:solidFill>
                    <a:schemeClr val="bg1"/>
                  </a:solidFill>
                  <a:latin typeface="Calibri"/>
                  <a:cs typeface="Calibri"/>
                </a:rPr>
                <a:t>Understanding</a:t>
              </a: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9" y="4268152"/>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chemeClr val="bg2"/>
                  </a:solidFill>
                  <a:latin typeface="Calibri" pitchFamily="34" charset="0"/>
                  <a:cs typeface="Calibri" pitchFamily="34" charset="0"/>
                </a:rPr>
                <a:t>Processes</a:t>
              </a: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a:solidFill>
                      <a:schemeClr val="bg1"/>
                    </a:solidFill>
                    <a:cs typeface="Calibri"/>
                  </a:rPr>
                  <a:t>Release </a:t>
                </a:r>
              </a:p>
              <a:p>
                <a:pPr algn="ctr">
                  <a:lnSpc>
                    <a:spcPct val="90000"/>
                  </a:lnSpc>
                </a:pPr>
                <a:r>
                  <a:rPr lang="en-US" sz="1200" dirty="0">
                    <a:solidFill>
                      <a:schemeClr val="bg1"/>
                    </a:solidFill>
                    <a:cs typeface="Calibri"/>
                  </a:rPr>
                  <a:t>Type</a:t>
                </a: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Configuration</a:t>
                </a:r>
              </a:p>
            </p:txBody>
          </p:sp>
        </p:grpSp>
      </p:grpSp>
    </p:spTree>
    <p:extLst>
      <p:ext uri="{BB962C8B-B14F-4D97-AF65-F5344CB8AC3E}">
        <p14:creationId xmlns:p14="http://schemas.microsoft.com/office/powerpoint/2010/main" val="18396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spcBef>
                <a:spcPts val="0"/>
              </a:spcBef>
            </a:pPr>
            <a:r>
              <a:rPr lang="en-US" dirty="0"/>
              <a:t>Speed up application release cycles and improve business and operational agility </a:t>
            </a:r>
          </a:p>
          <a:p>
            <a:pPr>
              <a:spcBef>
                <a:spcPts val="0"/>
              </a:spcBef>
            </a:pPr>
            <a:r>
              <a:rPr lang="en-US" dirty="0"/>
              <a:t>Reduce errors and achieve higher quality releases by simplifying and standardizing  application release processes</a:t>
            </a:r>
          </a:p>
          <a:p>
            <a:pPr>
              <a:spcBef>
                <a:spcPts val="0"/>
              </a:spcBef>
            </a:pPr>
            <a:r>
              <a:rPr lang="en-US" dirty="0"/>
              <a:t>Enable more frequent releases and reduce risk of failure</a:t>
            </a:r>
          </a:p>
          <a:p>
            <a:pPr>
              <a:spcBef>
                <a:spcPts val="0"/>
              </a:spcBef>
            </a:pPr>
            <a:r>
              <a:rPr lang="en-US" dirty="0"/>
              <a:t>Reduce costs of application deployments and promote collaboration and alignment between Development and Operations</a:t>
            </a:r>
          </a:p>
          <a:p>
            <a:pPr>
              <a:spcBef>
                <a:spcPts val="0"/>
              </a:spcBef>
            </a:pPr>
            <a:r>
              <a:rPr lang="en-US" dirty="0"/>
              <a:t>Improve visibility across the entire deployment tool chain</a:t>
            </a:r>
          </a:p>
        </p:txBody>
      </p:sp>
      <p:sp>
        <p:nvSpPr>
          <p:cNvPr id="11267" name="Rectangle 2"/>
          <p:cNvSpPr>
            <a:spLocks noGrp="1" noChangeArrowheads="1"/>
          </p:cNvSpPr>
          <p:nvPr>
            <p:ph type="title"/>
          </p:nvPr>
        </p:nvSpPr>
        <p:spPr/>
        <p:txBody>
          <a:bodyPr/>
          <a:lstStyle/>
          <a:p>
            <a:r>
              <a:rPr lang="en-US" dirty="0" smtClean="0"/>
              <a:t>Elevator Pitch</a:t>
            </a:r>
            <a:endParaRPr dirty="0" smtClean="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600972"/>
            <a:ext cx="8429515" cy="1200329"/>
          </a:xfrm>
          <a:prstGeom prst="rect">
            <a:avLst/>
          </a:prstGeom>
          <a:solidFill>
            <a:schemeClr val="bg2"/>
          </a:solidFill>
        </p:spPr>
        <p:txBody>
          <a:bodyPr wrap="square" anchor="ctr">
            <a:spAutoFit/>
          </a:bodyPr>
          <a:lstStyle/>
          <a:p>
            <a:pPr algn="ctr"/>
            <a:r>
              <a:rPr lang="en-US" dirty="0"/>
              <a:t>Verizon helps organizations orchestrate the entire application release process and automate  the deployment of applications from development into production. </a:t>
            </a:r>
          </a:p>
          <a:p>
            <a:pPr algn="ctr"/>
            <a:r>
              <a:rPr lang="en-US" dirty="0"/>
              <a:t>Application deployment tasks are automated, errors are reduced, software releases are more reliable, and throughput is dramatically improved.</a:t>
            </a:r>
            <a:endParaRPr lang="en-US" sz="5400" b="1" dirty="0"/>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467762" y="1943488"/>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7"/>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30696" y="1940003"/>
            <a:ext cx="2656105" cy="1386126"/>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57200" y="3136179"/>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3136179"/>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3136179"/>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13514" y="1947987"/>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p>
        </p:txBody>
      </p:sp>
      <p:sp>
        <p:nvSpPr>
          <p:cNvPr id="10" name="Rectangle 9"/>
          <p:cNvSpPr/>
          <p:nvPr/>
        </p:nvSpPr>
        <p:spPr>
          <a:xfrm>
            <a:off x="6020946" y="202601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p>
        </p:txBody>
      </p:sp>
      <p:sp>
        <p:nvSpPr>
          <p:cNvPr id="14" name="Rectangle 13"/>
          <p:cNvSpPr/>
          <p:nvPr/>
        </p:nvSpPr>
        <p:spPr>
          <a:xfrm>
            <a:off x="457200" y="3612155"/>
            <a:ext cx="2656105" cy="1754326"/>
          </a:xfrm>
          <a:prstGeom prst="rect">
            <a:avLst/>
          </a:prstGeom>
        </p:spPr>
        <p:txBody>
          <a:bodyPr wrap="square">
            <a:spAutoFit/>
          </a:bodyPr>
          <a:lstStyle/>
          <a:p>
            <a:pPr marL="0" lvl="1"/>
            <a:r>
              <a:rPr lang="en-US" dirty="0"/>
              <a:t>Driven by meeting/exceeding project goals; faster time to market; meeting/exceeding</a:t>
            </a:r>
            <a:r>
              <a:rPr lang="ru-RU" dirty="0"/>
              <a:t/>
            </a:r>
            <a:br>
              <a:rPr lang="ru-RU" dirty="0"/>
            </a:br>
            <a:r>
              <a:rPr lang="en-US" dirty="0"/>
              <a:t>quality metrics </a:t>
            </a:r>
          </a:p>
        </p:txBody>
      </p:sp>
      <p:sp>
        <p:nvSpPr>
          <p:cNvPr id="15" name="Rectangle 14"/>
          <p:cNvSpPr/>
          <p:nvPr/>
        </p:nvSpPr>
        <p:spPr>
          <a:xfrm>
            <a:off x="3239073" y="3624340"/>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3611400"/>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3922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a:t>How long does it take to release an application?</a:t>
            </a:r>
          </a:p>
          <a:p>
            <a:endParaRPr lang="en-US" dirty="0"/>
          </a:p>
        </p:txBody>
      </p:sp>
      <p:sp>
        <p:nvSpPr>
          <p:cNvPr id="17" name="Text Placeholder 16"/>
          <p:cNvSpPr>
            <a:spLocks noGrp="1"/>
          </p:cNvSpPr>
          <p:nvPr>
            <p:ph type="body" sz="quarter" idx="11"/>
          </p:nvPr>
        </p:nvSpPr>
        <p:spPr/>
        <p:txBody>
          <a:bodyPr/>
          <a:lstStyle/>
          <a:p>
            <a:pPr>
              <a:lnSpc>
                <a:spcPct val="80000"/>
              </a:lnSpc>
              <a:spcAft>
                <a:spcPts val="600"/>
              </a:spcAft>
            </a:pPr>
            <a:r>
              <a:rPr lang="en-US" dirty="0"/>
              <a:t>What are the most challenging aspects of your application deployment process today?</a:t>
            </a:r>
          </a:p>
        </p:txBody>
      </p:sp>
      <p:sp>
        <p:nvSpPr>
          <p:cNvPr id="18" name="Text Placeholder 17"/>
          <p:cNvSpPr>
            <a:spLocks noGrp="1"/>
          </p:cNvSpPr>
          <p:nvPr>
            <p:ph type="body" sz="quarter" idx="12"/>
          </p:nvPr>
        </p:nvSpPr>
        <p:spPr/>
        <p:txBody>
          <a:bodyPr/>
          <a:lstStyle/>
          <a:p>
            <a:r>
              <a:rPr lang="en-US" dirty="0"/>
              <a:t>Please describe your overall change and release processes.</a:t>
            </a:r>
          </a:p>
        </p:txBody>
      </p:sp>
      <p:sp>
        <p:nvSpPr>
          <p:cNvPr id="25" name="Text Placeholder 24"/>
          <p:cNvSpPr>
            <a:spLocks noGrp="1"/>
          </p:cNvSpPr>
          <p:nvPr>
            <p:ph type="body" sz="quarter" idx="13"/>
          </p:nvPr>
        </p:nvSpPr>
        <p:spPr/>
        <p:txBody>
          <a:bodyPr/>
          <a:lstStyle/>
          <a:p>
            <a:r>
              <a:rPr lang="en-US" dirty="0"/>
              <a:t>What strategic initiatives are driving the demand for increased business and operational </a:t>
            </a:r>
            <a:r>
              <a:rPr lang="en-US" dirty="0" smtClean="0"/>
              <a:t>agility?</a:t>
            </a:r>
            <a:endParaRPr lang="en-US" dirty="0"/>
          </a:p>
        </p:txBody>
      </p:sp>
      <p:sp>
        <p:nvSpPr>
          <p:cNvPr id="26" name="Text Placeholder 25"/>
          <p:cNvSpPr>
            <a:spLocks noGrp="1"/>
          </p:cNvSpPr>
          <p:nvPr>
            <p:ph type="body" sz="quarter" idx="14"/>
          </p:nvPr>
        </p:nvSpPr>
        <p:spPr/>
        <p:txBody>
          <a:bodyPr/>
          <a:lstStyle/>
          <a:p>
            <a:r>
              <a:rPr lang="en-US" dirty="0"/>
              <a:t>What are your current release times or frequency of development/test/stage/production deployments?</a:t>
            </a:r>
          </a:p>
          <a:p>
            <a:endParaRPr lang="en-US" dirty="0"/>
          </a:p>
        </p:txBody>
      </p:sp>
      <p:sp>
        <p:nvSpPr>
          <p:cNvPr id="27" name="Text Placeholder 26"/>
          <p:cNvSpPr>
            <a:spLocks noGrp="1"/>
          </p:cNvSpPr>
          <p:nvPr>
            <p:ph type="body" sz="quarter" idx="15"/>
          </p:nvPr>
        </p:nvSpPr>
        <p:spPr/>
        <p:txBody>
          <a:bodyPr/>
          <a:lstStyle/>
          <a:p>
            <a:r>
              <a:rPr lang="en-US" dirty="0"/>
              <a:t>How do you run your application deployments today? How much of that are manual or scripts </a:t>
            </a:r>
            <a:r>
              <a:rPr lang="en-US" dirty="0" smtClean="0"/>
              <a:t>based?</a:t>
            </a:r>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35</a:t>
            </a:fld>
            <a:endParaRPr lang="en-US" dirty="0"/>
          </a:p>
        </p:txBody>
      </p:sp>
    </p:spTree>
    <p:extLst>
      <p:ext uri="{BB962C8B-B14F-4D97-AF65-F5344CB8AC3E}">
        <p14:creationId xmlns:p14="http://schemas.microsoft.com/office/powerpoint/2010/main" val="898134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Matrix</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052572963"/>
              </p:ext>
            </p:extLst>
          </p:nvPr>
        </p:nvGraphicFramePr>
        <p:xfrm>
          <a:off x="373743" y="1512854"/>
          <a:ext cx="8396514" cy="3939102"/>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bl>
          </a:graphicData>
        </a:graphic>
      </p:graphicFrame>
      <p:sp>
        <p:nvSpPr>
          <p:cNvPr id="8" name="Pentagon 7"/>
          <p:cNvSpPr/>
          <p:nvPr/>
        </p:nvSpPr>
        <p:spPr>
          <a:xfrm>
            <a:off x="1858735" y="1512854"/>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a:solidFill>
                  <a:schemeClr val="bg2"/>
                </a:solidFill>
                <a:latin typeface="Calibri" pitchFamily="34" charset="0"/>
                <a:cs typeface="Calibri" pitchFamily="34" charset="0"/>
              </a:rPr>
              <a:t>STRENGTHS</a:t>
            </a:r>
          </a:p>
        </p:txBody>
      </p:sp>
      <p:sp>
        <p:nvSpPr>
          <p:cNvPr id="9" name="Pentagon 8"/>
          <p:cNvSpPr/>
          <p:nvPr/>
        </p:nvSpPr>
        <p:spPr>
          <a:xfrm>
            <a:off x="3706034" y="1512854"/>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WEAKNESSES</a:t>
            </a:r>
          </a:p>
        </p:txBody>
      </p:sp>
      <p:sp>
        <p:nvSpPr>
          <p:cNvPr id="10" name="Pentagon 9"/>
          <p:cNvSpPr/>
          <p:nvPr/>
        </p:nvSpPr>
        <p:spPr>
          <a:xfrm>
            <a:off x="5786183" y="1512854"/>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HOW TO BEAT</a:t>
            </a:r>
          </a:p>
        </p:txBody>
      </p:sp>
    </p:spTree>
    <p:extLst>
      <p:ext uri="{BB962C8B-B14F-4D97-AF65-F5344CB8AC3E}">
        <p14:creationId xmlns:p14="http://schemas.microsoft.com/office/powerpoint/2010/main" val="409794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gray">
          <a:xfrm>
            <a:off x="838200" y="381000"/>
            <a:ext cx="7086600" cy="5665279"/>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endParaRPr lang="en-US" dirty="0"/>
          </a:p>
        </p:txBody>
      </p:sp>
      <p:sp>
        <p:nvSpPr>
          <p:cNvPr id="5" name="Footer Placeholder 2"/>
          <p:cNvSpPr>
            <a:spLocks noGrp="1"/>
          </p:cNvSpPr>
          <p:nvPr/>
        </p:nvSpPr>
        <p:spPr>
          <a:xfrm>
            <a:off x="3275012" y="6473723"/>
            <a:ext cx="2895600" cy="365125"/>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a:spLocks noGrp="1"/>
          </p:cNvSpPr>
          <p:nvPr/>
        </p:nvSpPr>
        <p:spPr bwMode="gray">
          <a:xfrm>
            <a:off x="6704012" y="6473723"/>
            <a:ext cx="2133600" cy="365125"/>
          </a:xfrm>
          <a:prstGeom prst="rect">
            <a:avLst/>
          </a:prstGeom>
        </p:spPr>
        <p:txBody>
          <a:bodyPr vert="horz" lIns="0" tIns="0" rIns="0" bIns="0" rtlCol="0" anchor="b" anchorCtr="0"/>
          <a:lstStyle>
            <a:defPPr>
              <a:defRPr lang="en-US"/>
            </a:defPPr>
            <a:lvl1pPr marL="0" algn="r" defTabSz="457200" rtl="0" eaLnBrk="1" latinLnBrk="0" hangingPunct="1">
              <a:defRPr sz="7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40B04E-6F37-408A-89FA-64C33C101676}" type="slidenum">
              <a:rPr lang="en-US" smtClean="0"/>
              <a:pPr/>
              <a:t>37</a:t>
            </a:fld>
            <a:endParaRPr lang="en-US" dirty="0"/>
          </a:p>
        </p:txBody>
      </p:sp>
      <p:sp>
        <p:nvSpPr>
          <p:cNvPr id="7" name="AutoShape 2" descr="Image result for WE WANT YOU"/>
          <p:cNvSpPr>
            <a:spLocks noChangeAspect="1" noChangeArrowheads="1"/>
          </p:cNvSpPr>
          <p:nvPr/>
        </p:nvSpPr>
        <p:spPr bwMode="auto">
          <a:xfrm>
            <a:off x="306387" y="-270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AutoShape 4" descr="data:image/jpeg;base64,/9j/4AAQSkZJRgABAQAAAQABAAD/2wCEAAkGBxMTEhUSExMWFhUWFhobGBgYFxoYHRkbHRgYGh8ZGR4bHyggGBslHRYYITIhJikrLi4uGB8zODMtNygtLisBCgoKDg0OGxAQGy8lICUrLSs1Ky0wLy0tMS0vLy0tLSsvLS0tLS0tLS0tLS0tLS0tLS0tLS0tLS0tLS0tLS0tLf/AABEIAK4BIgMBIgACEQEDEQH/xAAcAAEAAgMBAQEAAAAAAAAAAAAABQYDBAcCCAH/xABDEAABAwEGAwYCBwcCBQUAAAABAAIRAwQFEiExQQZRYRMicYGRoQcyFEJSscHR8CMzYnKS4fGCoggWNHPCFSSys9L/xAAaAQEAAwEBAQAAAAAAAAAAAAAAAgMEAQUG/8QAKBEAAgICAgICAQMFAAAAAAAAAAECEQMhEjEEQSJRExRhoQUjMkJS/9oADAMBAAIRAxEAPwDuKIiAIiIAiIgCIiAIiIAiIgIu+rBjYSOX6KoNOt2dSDOsa/W5+X4rqJC5dxpZ+ytMgGHQddtwPHL0KyZoJO0X4peiz3bXJiTof1HT8lNsfIlU+7rX8pJ10A0/x15zrCslG1tDZJAHXRZWickb2JepUHbOJbNT+aqD/L3vuWpX42srJBNQOEd3AQTIBBzgQZ3IUlim+kVtpeyxucsb1UH/ABAoz+6qH+n/APSUuO6bj+6qAeLT+Kn+nyfQU4/ZYmO75B5ctVL3a39mDzk+pJ+5VKy3xSdUb+0a2SMnEA56a658ldKLIaANgArfHi09jKz2iItZSEREAREQBERAEREAREQBERAEREAREQBERAEREAREQBERAEREAXM/i7eDKLqRdiORya0nWQJOgk8yNF0xc9+K1gdXZ2LdXMETkMQcSM9tFXkqlf2Tx3eig2LiR9QgNaKbdzOJx1yGgaPKeqz3hWO+p3P3mc1WrLdNpojtKtJzBIHeIEmdAJl2+nIqzXaKLnj6SKpafsOY0D+YOH/kFfGMFuP8FU5S6ZjuuxmvWZTByc4A57E5roPH3DfbURUot/aUxED6zBt1I26SpO4busbWh9mps/n+Zw2gl3eB6KeWTL5Dc016Jxx0tnCTYng5MqkEbUnDPfnI/ULA0EHDDg6YwkQQfDmuw8S3saY7Nhh7gSTObWwcx1yPouYVKI7XGCWnU57mfda8OZzVtEJQojrqu2o+sHOpONOq8U3VM+7JAInSYOhX0K3Rc44fvkVoslR2J4ZiaTq6OupcCJlX+7qk0x0EfryhVObc6ZOtGyi8ueBmSB4ox4OilZw9IiIAiIgCIiAIiIAiIgCIiAIiIAiIgCIiAIiIAiIgCIiAItO9LX2dMu8dp0BOm+ioNp44LTBqHF/IXH2c1oPTNUzzKLr2WRxSkrOlKncbtJqU8joPMgu7oOk5z5KuO49qjRxPj2f3B/4KIv2+xbX0nutNSg+lIBa5wYQTnLQwgu2n2KrlkU1XRbHDKLvshL3vftbTUo1O72bsLNxqC4+J1B5QtqnW+RkAgN899fM/rJSHEHCItT22mxvp4zAqDGcJIEB8hvzQIIgbdZwWfhS3ThwUthj7QkNzGcRJykaHVaMWXFwW6/Yz5IT5dFi+H1RxrVPqtbTEgZCSREgZTk/NWF3GdnFQsAe4NMGoAMJI1DTPejL1VUoXHbG0H2ZmBpqVJe8F+dMABrBDJ1xE+Mc1jr8LWgNawvpNa0auxNjwDo5nkq5filJtyCU0qSLbf9CnbaBfQIfVYJaBkTvgIPPbquYividOx5+in6VCx2ZwfUvINc2MqTxM/wCnFko208R3RTe51Og+s52siWZmTAqlwGfJoK7jyRhqNsn+Kcu9GPhuk4WwWhrHVG0WuJDROeB0NnINJ0EmJPRXbhq/LeTUdXpMptd8gnEWEE/ZMEQdyDlKoNr+Iddww0LOykAMiQXkeBdkMuTVG/8AMNqrOw1DUe6NADpOu2XmozlOW6SLY4UltnVbZxBTY7uk1q8bkYW9Ts2OQThGrWfaHVC50POYOhaBm+NsyAOcnYLnt22qo55oNYGVAIz3nMYoJ2IPWfW5XFe77PTq0qhiuXNmoACQcQAYZyjXIDQlZ18XbOyjqkdMRR1x3kK9PFuDDh1Uit0ZKStGZqnQREXTgREQBERAEREAREQBERAEREAREQBERAEREAREQGC22cVGFvPQ8iuK8SXT9HqnGCGk6mRhO0kfVI35ruKiOJ7HRqUHds0FsRn120OXTNU5YJ/Itxzr4nDra0Nza6J2Lw70gA+sqvXo+IxAydJAaY55w6OsQp7iGv8AR6jaNBzgHktDvlJl2TQZOZmMySAAo687mNORjDWM71R2bnPeJJJmMm6CTrPJQx0qZfKT6IllWrTzbLf9ZB57EdNeikaF8XgQTTfWI6VfzMnwWnZADRfigF0kEmTpqfQHyVy4QvezMoj9mTUg4WiJgA955OkxMCTmOeU5tV1ZxXrZWKxvOp84rEcyYWr/AMv2l2ZYc+c+8hdNZx1RbV7N9Msp6YzEjq5moHv0Csf/AKtYnsntadQYSSJBGQkdZOSpeaUf9aJqF/ZyO5+Ca1bMkNGkwSffRWmx/D+kBNSTH8R+4KWdxXZbG+s1wd3i19MATAe1riNgACSD4KDvDj6u5uIWeKGIjtJPKYgAmOuEg+RXOWWfRJxjE3b74aZSpYxUwBu5acp3JmQMtdMlTn8P2gPa8OgB7cydi8aEfM2YKz31aLaezc6i9rXMJDS7ECw95wA+ZgyDsJykTzVguezO+hM7xOhbOoaHfKT4D2S5QV2SUeapm83hNwaDZ3xVaAe8S3Fzh2fvyBnOBjuzhW2GpTENBxtqPk4/lM4XBpzcSTmXRlrztlnqfse0BBjQdf1B81J3HeZeHGILdeUf5BUFN3soa1o3eGLlNnDy45vIyBkAD8ZJU4sNjtAqMa8aOEg8+uazLdBJRVGaTbewiIpEQiIgCIiAIiIAiIgCIiAIiIAiIgCIiAIiIAiIgChuKizsSHmBIOWuR/MgeamVF33Ye0GmIQQW+8jrKry3wdE8dclZza3W5oENYxsmQIBII3LiOkyIVbvy1020cAMvcZnKAZ5nkTMq50rsipXLQMOECHkh8hpyEjQzE6Zbqp3PYaFU4HM1aXs7SCXkgiPAAyByg7rHGltmyuTpFTuCwds59KZLWQB9onWeR2C37Lwo/FTdXx9nUnu0oxYQQII1MjPLovFjoNsl4RngczEATpqMMnPULoxrNrU2hw+WCxwyLSOX3QrcmVpprplmPFa4yXTIy7OALK2k753hwhhqsazswTPcA7znkxBOWZ5kGu2rhU0LZRaMXZl4nFEegyXR7u2zLo3J0WvxHZsQx64C1wG5OiqWWV7Z14lDRHfErh0Vm0KtMAFkNdlMtOs89CpG6GNsvda17acANIgtjkSASDJ+tud1M214fQ6j9SsFFgdTBGToUHJ1R1RTjs069hbVqOeG4i4YXPccRDTqAT8oP4qNvl3ZllNgGZAEchnH4KTZVDAe9n+slWb8qvqVqTaepqtaDsC7X0Ga5FW6LK49ljrWJpayztrsY8tAaJbLgDiPcJl2ZnL2W62jgp/RqZLqjzD3AQYJO0mJnXxXCOLLyL7ZUeCRhdhbsQGHCM+Yw+q6r8LviW2s9ljtNNrKrhDazcu1cBpUGzzHzTBOwkTs/Ta7POlk2dXs1IMY1g0a0AeQhZERaDOEREAREQBERAEREAREQBERAEREAREQBERAEREAREQBEVfvrja77KS2taqbXDVgON/9LZIQFR+JFd1EOpMZBrENa+ZhrpkDF8uEB0RGZBVDvuxPo0BXa/JjmyBkRJAkRykE+KmfiP8AEawWukxtDtjUp1MTX9nDQIIIIc4EyD7Llt6Xo6plieW6nFGZ8Btoq1i3+xcp6N+9r1NWu1xglrQCftZk/j6yrJd17VsmBph0ATqDseo8OS57Sku6k5eK6VwfbGOoUsQEtfhPvn4Qo5oqMejV42STk9nQ7pb3dcsvNRnF99fR3MGBxBznn0HMrcsNFwk/VkkeH+M/Nbl4vY+mWEB0jQgHzz08lhXey9zS32Rtk4ipPsr3zmNunVZ+G2VxTcKupzDY0kTE7xkPGVFs4QbUcCXQ0kEhoEEA8/7K02uvTpsze1jdAS4CCutL0d5+kV61U3PO8gxrEnSFmt92YH2KkyMYrtc7lkHl3lkVJ04caVQQZ5aEgzI9UslVlW1F2pp9wHxzMeQH6K7DTIZ58jivHvD1eyVpqNOCo5zmv1a4uJcROkyTlrCrlCqWuDmktc0gtcNQQZBHIgiV1b40cRuLWWSn+7dnUMA4nA5NaT9kiTG5AnIhclC9LE3KKbMElTPrTgu/BbbFQtOWJ7O+Bs9pLXjwxNMdIU2vmDgPjO02Bx7I46ZMvouJwu6j7Duo6SDC7BYfirZaoBFKqD9ZpwAjw70H1ClwfopZf0VZsXHlhqZGt2R5VRh982+6n7JbKdUYqdRjxzY4OHsuNNAzoiLgCIiAIiIAiIgCIiAIiIAiIgCIiAIiIAuX8c/Ff6HaxZ6FNlYU/wB+SSIcYhjCNwJmQcyBsV0q2VcNN7hq1pPoCV8dsruqEveZc9xc483OMknzK6lbJJHSviH8VqtpijYnPo0S0Y3fLUeSM2yPkaNDBk8415eXRsFktoiI0MrG2nIBlTqjp5ed/uXhftQ+68ygNq6qeKtTHN7fITn7K5Xrd5oVvpFAfsn95zRmG7wYy5+6oSsHCdlqvqjsnEOOgiQ7+FwkSDn6Sq5r2y7FbdI7HwleAq0TTcflDZdGxaDlOpGnLfosF83PUaCRVrVQc9p0GWGmBkIygKFslyWyygvaxjhljYyoS4wDtETpo46LbocRh1bs8ZY5wGFrhEPzkGdCcstFgkv+TTCbg7NezWig0wTaMQ+anjwMMbOxd7yU3drDVBdUwYTpTEEEdZyA26816u27m1mtqH5Q4lxPzOIPoBKszrtYG90Ycv1JOahJF78ps0WNp06bWsDQ1skBogCeUKj3xeL7BRwtJFotJcWjIljT8zz1gho8Cpi3cQULKHhwL6jT3aXMyc+gEZqhuvCpXrOtFR0vdkRlDW7NbByAk5dfNWY0+2chh/JJL0Sd4ss1pu5lHEfpNElzKkFwJc6XNcWyYcM5I1A6rndeyvpkY2ls81fLLVaHd0AEZiPHX1hVzi+1S9rOWft/dX4ckuXEt83w8cMbyXv+CEpVcJlWq5LvfiOIQdImd9cvBVIqxcM312RwP+U77t/MLdF0eFJWWC0WR7CNR4fmvyyW19Nwcx7mOByLSWn+6kLdW7vioStqrofJbKZ6ejpV1fEp7aLxWp9pUaO49sAOP8Y28RryCirp+JlqbVBrFtSmXCW4QCGz9QiM45yqhQdln+KWyjhjKMt1xYo29Dm6PpCjVDmhzTLXAEEbgiQQva538MeJnPbTsrgCA04XTnAzwkbxmPRdEWWUeLotTsIiKJ0IiIAiIgCIiAIiIAiIgCIiA0b9qtZZqznv7NopPxPicAwnvRvGq+O6TsOW3NfXPF99ULJZala0mKeEtiJLy4EBjRuT+ZOQK+QRpBUokkSrjjYWiCMvEEaEepHgSozNpSnVLTIKzWmtjE7jX81Z2DE90/rxXhfgKKJ0/QumcMubY7Gy0Fk1KzmgcxSJiWjSTkecOC57dVhdXqsot1e6PAaud5NBPkuyMfSqWIUoBa2mG4dC0tAAPsFm8maSSNPjxbbaMt3XiKrGuYCZbjEyDBJg66Zeyy3nZe3c3GWscxrajXcwcTajCYksHdPMT1VFu2+/oxdgcC80+xAe05AF7gJGUjtCM4yA1V/sN0UatFrnVf2vZFhc1xgYpJgQRIJyJCyTjxlZq1xpm1dFYWdjmVSyC5xaGnYxlB5SB5qdo3q17TIjmDy3Ppn5Ko3nwa2o8PZa3U34Q2MIqMOHQkZGeea07nvCs6pTsZDRUa/EXH5XNac3NnNwjYZ55rj3tMioRafor/GNANtjiwmW6jkdCPxHQrWpFrxmAT6H1Vo46uN76tN1BubhGLn3sgZ0gOGfIDkqfaxVs9Ts69M038jo7qw6OHgrV8lrs9Hxs0IJJ9MkqNBrc2jMkTOZ9fNVm+6Laj6lQfK2GtPMjU+s+UKw2G1yRhzM5ASTPQbrXvThyrQfTpvbhZUMgTLmgYcnDYiR+slb4tKb5dlP9Wl/bioVVlKwkZEZrcsFnxOEDx8FO3jYKZfhdzGYyPnsV5Fz16UACm5rhIeKjYAzjEPmaekHVehFJPZ8/JutErbK3cI6QIWjRtBqADDJA2zyEyY2AAleeyY1o7U43HUNOFrfMZuPXIdEoXgWNqNpHAHMIIaSJEHI8/NXLS0U99kpdlhq1ndnTGJ2ZiQMhvmVv8V0gKlSNGnDy+VoH4LS4dt5pVqdUfVcJ8Nx6Svd92uaZP2s/VQfL8i+gq4mDg++32eo2q3Ps3Zjm05EeYJX0Dcl70rVSbWoulpyPNpGrSNiPxB3XzTcbC4VCASPDTlPJX74M3xgtVSzE92syW/zskwPFhd/QFDLFNWWR7OzoiLMTCIiAIiIAiIgCIiAIiIAiIgOXf8AELQe67qbmglrLS0vPIFlRoJ6YnAeJC+f6AkEa/f4hfXvFN0/S7HaLN3Zq0ntaXaBxacLj4Og+S+Q7ZZKlCs+k8YalN5a4AgwQdiMiOqlEkjC5sdQvIK26tnee9hInmIB6iclrvoOGo/H/KkdPIX6BKxypK5rtq2ioKVJhc48sgBzJ+qBqSuAtPwvswZau1qiG9m4CR9ruk+kjzXRLvu2i+njbInXP7xoqqLvFmoyDLiWiTIybJAjbMuP+oA6Lb4We2tVfDyGEYgA6IcTm2DOUrz875/JG/BHjHZjvbhCk55dIAIjI+m2oUvYuDKeDHStDmvOYjMaaESFv2642vEsqPa4cy33kZjpkoNtjttAy0ebHtc13i1xEHwUFJtVZLirtG06hbrOT8tbLLC7C70fA91pcO1q1Sv2T6L2lsvl7YLToC2RlvmNV+W6/rYKZBYZjIuaBHUOP5q0cNsFGm19U4n1WsDnTIjZo6d+dOaJVtonlm1GiSfQBdn9VrI6S0971b7KatNEVGw4A+In71Gsy7pMQ0NM9DLH9QN/8qTpvyC4Y5Mr9G4bPSrOrMpNZUIglsgRvDQcIncwqZxxaP8A31NugFEEebnj72hdGtWpXL/igcNps5H1qTx/S9pH/wAj6rR428isqyN8SnWsOa8tIMyY67r9HaxMGPuVjovFSiHQMTTEnM6LxZ7bTDHMc0SdDuvVUmZHRAfQ3ESXJctPE8g6Zz4QZUu2ox1CJzBOjS7lnIHkomhWaGdwzils+Jz/AC81K7I3o37I+I6z+H5lY75tGQadgB7LGX5sH8WfmP7rTtlQ1awaNz7LsnsRRP3Ezs7JUJH7wtjyxGfdqz/Dozetmj7bv/rf+vNal9W0MY2k3Rog+PReOFqYa2vaHkgNoVWtMkHE6mWyDsQHe4VM9RZZHbPptFUvhTeL6912d9Rxc8B7C5xknBUewSTqcLW5q2rMTCIiAIiIAiIgCIiAIiIAiIgOCfGzji1C11LBRqOpUqbWCpgOF1Rzmh+bhngwvaIEScUzkuW3baBTM7rrP/ENwyGvpXgz65FKqOoaSx/9LXNPg1cYaVKJJdEzUrl0mfTT0/WiwuB8jy/LmtaifRbVibidDjDBm48m7x15dVYcMd33ZVr1RTpU3Oc4gCAYBO7j9VsZk7Ls918PU7tsNSCHVXBjalSIkve1uFs6NAPnE9FDfDeqSatVrQ2mIZTZ1ImTzJjU6weqtHGNMusNbAJczs3gcyyq1x9c/VY8023xLor2VvigTZ6gzkQR4gyqxw28NLnlxDT8xbngP2v5D7K1Xw8PaC092oBB6ESPvVLeTSOMHDGR5frZVwXxo217LpbbztTBJLarIyc3MxzMCT5SVpMv6qcuycT0lvsZy6yoKxXuaNMkOc5hPyD5A4gxJGQ0OQ5FQVtvKpUJL3kz9UZD+kZKyHj32Uz8hRdLZcal9NqPZSq1mUw5wDgAXxn9ZwGFo55ro1us80+zGR+r4tIInzhcV4Ns7altotcAW4sxsuz8SOdTpYw0kNMkjOI1mNoUM+NRpIq/K5u2blkph0ZeE7eHVS7DlCqPDNtdVD3NB7mGRBHzDENc/lg+Dh52SzWiVnqgZLY3KeS5V8UnTabGN8FX3LPyXV6xlp8Fxv4k2guvCm3ZlIeri9x9sK0+KryIqyP4s/LA2KDurvwUXUpBxkgEjSc48OS27raXB8aBv4j8lrPdmYXrRW2Ym9I2LrYHPwOOEHKVqXhZ4e0SDO4PX20X4HQV+l2JxdoAAPb/AD6qVbsWqIq32mHxyHuVu3WBTaarh3nfLOw5qJrd6vGwcJW9eVpkwDplCgu22WVpJGe7bBUtlobRpiS45k6NAzLnHkFM8b16dCiyx0j1J3LeZj7Rz/0qfsFKndNhx1f+oqtlw+ticIbTb/K0Ok7Fx6LS+GvB5vS0VLXa86LHCWbVHbMnZjQBO5yHNZXNzbfotSSOo/COwmjdVmB1eHVPJ73OH+0tVxXljAAAAAAIAGQA5DkvSgAiIgCIiAIiIAiIgCIiAIiIDhH/ABB8U4qlO76cRTipVOvec0hrOkMcXH+dq5C6hAB3OeXJTHH1rdVvK1vfr29QeTXFoH9LQPJRlmKnE6ZLNRgZ67BbF40sLGjQOgAbuiMTj0xGB0AWe5qWOs2dBJ9NvWPdeeIq/wC2b/CAY85/AI3ujvqzsnw7u4MsTOpL/PT1yKmmw7EzYgt9Zj3ha3BP/SUf+3/5Feoiof4v19686T+TL10U+td5a8UdBTc5rR/CDDf9uFRdououq6gMacbiR9ggkDx08Vc+IQGOpV4yqdxw3xQ5wPhDXD+lQl40Q9gpTHaOa1x5tJxOz1BgGOsLqk7LeVxNGwXSK9LFUJi1OfpMNxGaLgDu0tYc+bhuuZMJLoMg7g7dF2e0N/Z9m3IiMJ2BBEeWQXL+KrOGW+uGiAXh0ci9rXkDpicVqwz3RlyI3+BWTbqfiu9WepkFwr4eMBtzPAldtoHKP1oFX5T+R2HRv1XgCT5/msTqIObdfYr00S2DyWCi4sOHUSsrZIwutGF0HI/euN8bVcV51uQcAPAUmf39V2m8GSWnf/C4nxmyLyrf9yfVjVr8N/Mqy/4ma6K+DH/E0gT5L2LFIc8TA6c/NaFMZqZsNf8AYVAZ1H4/kvTna2jJF3pkIRqtxlHDQDz9ZuLyj9eqjbwfDHnpHrl+KtVssY+jhs6UQP8AZqmSdNIRjZzuwmXkncq52OjZ6FRtrrDFhaHMpD67xGHymCTpluSAqLZ6mF0rtl1XLSqUWgtBxU6YkjoHZ9Mvc8ys8slR2XtbKCLNabytBrVjkTmQIa1v2WD9cyvobhC6G2Wy06TW4cpI6nn1iB5Kv8IXQ17y50RSjujQk5jyEK9KrlfXRIIiIAiIgCIiA//Z"/>
          <p:cNvSpPr>
            <a:spLocks noChangeAspect="1" noChangeArrowheads="1"/>
          </p:cNvSpPr>
          <p:nvPr/>
        </p:nvSpPr>
        <p:spPr bwMode="auto">
          <a:xfrm>
            <a:off x="1072245" y="277711"/>
            <a:ext cx="304800" cy="3776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9" name="table"/>
          <p:cNvPicPr>
            <a:picLocks noChangeAspect="1"/>
          </p:cNvPicPr>
          <p:nvPr/>
        </p:nvPicPr>
        <p:blipFill>
          <a:blip r:embed="rId2"/>
          <a:stretch>
            <a:fillRect/>
          </a:stretch>
        </p:blipFill>
        <p:spPr>
          <a:xfrm>
            <a:off x="1674812" y="1514372"/>
            <a:ext cx="6096000" cy="5370718"/>
          </a:xfrm>
          <a:prstGeom prst="rect">
            <a:avLst/>
          </a:prstGeom>
        </p:spPr>
      </p:pic>
      <p:pic>
        <p:nvPicPr>
          <p:cNvPr id="10" name="Picture 9"/>
          <p:cNvPicPr>
            <a:picLocks noChangeAspect="1"/>
          </p:cNvPicPr>
          <p:nvPr/>
        </p:nvPicPr>
        <p:blipFill>
          <a:blip r:embed="rId3"/>
          <a:stretch>
            <a:fillRect/>
          </a:stretch>
        </p:blipFill>
        <p:spPr>
          <a:xfrm>
            <a:off x="1221470" y="1878736"/>
            <a:ext cx="2761727" cy="1658256"/>
          </a:xfrm>
          <a:prstGeom prst="rect">
            <a:avLst/>
          </a:prstGeom>
        </p:spPr>
      </p:pic>
      <p:sp>
        <p:nvSpPr>
          <p:cNvPr id="13" name="Title 12"/>
          <p:cNvSpPr>
            <a:spLocks noGrp="1"/>
          </p:cNvSpPr>
          <p:nvPr>
            <p:ph type="title"/>
          </p:nvPr>
        </p:nvSpPr>
        <p:spPr/>
        <p:txBody>
          <a:bodyPr/>
          <a:lstStyle/>
          <a:p>
            <a:pPr algn="ctr"/>
            <a:r>
              <a:rPr lang="en-US" dirty="0" err="1" smtClean="0">
                <a:solidFill>
                  <a:schemeClr val="bg1"/>
                </a:solidFill>
              </a:rPr>
              <a:t>DevOps</a:t>
            </a:r>
            <a:r>
              <a:rPr lang="en-US" dirty="0" smtClean="0">
                <a:solidFill>
                  <a:schemeClr val="bg1"/>
                </a:solidFill>
              </a:rPr>
              <a:t> Team</a:t>
            </a:r>
            <a:endParaRPr lang="en-US" dirty="0">
              <a:solidFill>
                <a:schemeClr val="bg1"/>
              </a:solidFill>
            </a:endParaRPr>
          </a:p>
        </p:txBody>
      </p:sp>
    </p:spTree>
    <p:extLst>
      <p:ext uri="{BB962C8B-B14F-4D97-AF65-F5344CB8AC3E}">
        <p14:creationId xmlns:p14="http://schemas.microsoft.com/office/powerpoint/2010/main" val="19664155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4" name="Group 13"/>
          <p:cNvGrpSpPr/>
          <p:nvPr/>
        </p:nvGrpSpPr>
        <p:grpSpPr>
          <a:xfrm>
            <a:off x="1289183" y="3821923"/>
            <a:ext cx="377392" cy="448901"/>
            <a:chOff x="2107491" y="2504048"/>
            <a:chExt cx="377392" cy="336676"/>
          </a:xfrm>
        </p:grpSpPr>
        <p:sp>
          <p:nvSpPr>
            <p:cNvPr id="15" name="Rounded Rectangle 14"/>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16" name="Group 15"/>
            <p:cNvGrpSpPr/>
            <p:nvPr/>
          </p:nvGrpSpPr>
          <p:grpSpPr>
            <a:xfrm>
              <a:off x="2139255" y="2562511"/>
              <a:ext cx="314998" cy="216115"/>
              <a:chOff x="8358627" y="1279038"/>
              <a:chExt cx="866716" cy="594642"/>
            </a:xfrm>
          </p:grpSpPr>
          <p:pic>
            <p:nvPicPr>
              <p:cNvPr id="17"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p:cNvGrpSpPr/>
          <p:nvPr/>
        </p:nvGrpSpPr>
        <p:grpSpPr>
          <a:xfrm>
            <a:off x="856897" y="3525791"/>
            <a:ext cx="377392" cy="448901"/>
            <a:chOff x="894650" y="3207116"/>
            <a:chExt cx="377392" cy="336676"/>
          </a:xfrm>
          <a:solidFill>
            <a:schemeClr val="bg1"/>
          </a:solidFill>
        </p:grpSpPr>
        <p:sp>
          <p:nvSpPr>
            <p:cNvPr id="20" name="Rounded Rectangle 19"/>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1" name="Picture 9"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22" name="Group 21"/>
          <p:cNvGrpSpPr/>
          <p:nvPr/>
        </p:nvGrpSpPr>
        <p:grpSpPr>
          <a:xfrm>
            <a:off x="1355834" y="5211586"/>
            <a:ext cx="6171764" cy="276223"/>
            <a:chOff x="1355834" y="3908689"/>
            <a:chExt cx="6171764" cy="207167"/>
          </a:xfrm>
        </p:grpSpPr>
        <p:cxnSp>
          <p:nvCxnSpPr>
            <p:cNvPr id="23" name="Straight Arrow Connector 22"/>
            <p:cNvCxnSpPr>
              <a:stCxn id="35" idx="3"/>
            </p:cNvCxnSpPr>
            <p:nvPr/>
          </p:nvCxnSpPr>
          <p:spPr>
            <a:xfrm flipV="1">
              <a:off x="1355834" y="3948917"/>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solidFill>
                    <a:srgbClr val="FFFFFF"/>
                  </a:solidFill>
                  <a:cs typeface="Arial Unicode MS" pitchFamily="34" charset="-128"/>
                </a:rPr>
                <a:t>release alert &amp; details</a:t>
              </a:r>
              <a:endParaRPr kumimoji="0" lang="en-US" sz="900" b="0" i="0" u="none" strike="noStrike" kern="0" cap="none" spc="0" normalizeH="0" baseline="0" noProof="0" dirty="0" smtClean="0">
                <a:ln>
                  <a:noFill/>
                </a:ln>
                <a:solidFill>
                  <a:srgbClr val="FFFFFF"/>
                </a:solidFill>
                <a:effectLst/>
                <a:uLnTx/>
                <a:uFillTx/>
                <a:cs typeface="Arial Unicode MS" pitchFamily="34" charset="-128"/>
              </a:endParaRPr>
            </a:p>
          </p:txBody>
        </p:sp>
      </p:grp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722" y="1790086"/>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6787156" y="468518"/>
            <a:ext cx="236819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780015" y="573493"/>
            <a:ext cx="2363985" cy="461665"/>
          </a:xfrm>
          <a:prstGeom prst="rect">
            <a:avLst/>
          </a:prstGeom>
        </p:spPr>
        <p:txBody>
          <a:bodyPr wrap="square">
            <a:spAutoFit/>
          </a:bodyPr>
          <a:lstStyle/>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Create continuous feedback loops</a:t>
            </a:r>
            <a:endParaRPr lang="en-US" sz="1600" kern="0" dirty="0">
              <a:solidFill>
                <a:srgbClr val="FFFFFF"/>
              </a:solidFill>
              <a:effectLst>
                <a:outerShdw blurRad="50800" dist="38100" dir="2700000" algn="tl" rotWithShape="0">
                  <a:prstClr val="black">
                    <a:alpha val="40000"/>
                  </a:prstClr>
                </a:outerShdw>
              </a:effectLst>
            </a:endParaRPr>
          </a:p>
        </p:txBody>
      </p:sp>
      <p:sp>
        <p:nvSpPr>
          <p:cNvPr id="28" name="Rectangle 27"/>
          <p:cNvSpPr/>
          <p:nvPr/>
        </p:nvSpPr>
        <p:spPr>
          <a:xfrm>
            <a:off x="4358725" y="468518"/>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358725" y="540663"/>
            <a:ext cx="2367005" cy="510909"/>
          </a:xfrm>
          <a:prstGeom prst="rect">
            <a:avLst/>
          </a:prstGeom>
        </p:spPr>
        <p:txBody>
          <a:bodyPr wrap="square" lIns="0" rIns="0">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Automate application deployment &amp;</a:t>
            </a:r>
            <a:r>
              <a:rPr lang="en-US" sz="1600" kern="0" dirty="0" smtClean="0">
                <a:solidFill>
                  <a:srgbClr val="FFFFFF"/>
                </a:solidFill>
                <a:effectLst>
                  <a:outerShdw blurRad="50800" dist="38100" dir="2700000" algn="tl" rotWithShape="0">
                    <a:prstClr val="black">
                      <a:alpha val="40000"/>
                    </a:prstClr>
                  </a:outerShdw>
                </a:effectLst>
              </a:rPr>
              <a:t> </a:t>
            </a:r>
            <a:r>
              <a:rPr lang="en-US" sz="1600" kern="0" dirty="0">
                <a:solidFill>
                  <a:srgbClr val="FFFFFF"/>
                </a:solidFill>
                <a:effectLst>
                  <a:outerShdw blurRad="50800" dist="38100" dir="2700000" algn="tl" rotWithShape="0">
                    <a:prstClr val="black">
                      <a:alpha val="40000"/>
                    </a:prstClr>
                  </a:outerShdw>
                </a:effectLst>
              </a:rPr>
              <a:t>promotion</a:t>
            </a:r>
          </a:p>
        </p:txBody>
      </p:sp>
      <p:sp>
        <p:nvSpPr>
          <p:cNvPr id="30" name="Rectangle 29"/>
          <p:cNvSpPr/>
          <p:nvPr/>
        </p:nvSpPr>
        <p:spPr>
          <a:xfrm>
            <a:off x="1933628" y="468518"/>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2476167" y="4415006"/>
            <a:ext cx="2041315" cy="907039"/>
            <a:chOff x="573545" y="2774461"/>
            <a:chExt cx="8006156" cy="981014"/>
          </a:xfrm>
          <a:solidFill>
            <a:schemeClr val="accent3">
              <a:lumMod val="50000"/>
            </a:schemeClr>
          </a:solidFill>
        </p:grpSpPr>
        <p:sp>
          <p:nvSpPr>
            <p:cNvPr id="32" name="Rectangle 31"/>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33" name="Trapezoid 32"/>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4" name="Group 33"/>
          <p:cNvGrpSpPr/>
          <p:nvPr/>
        </p:nvGrpSpPr>
        <p:grpSpPr>
          <a:xfrm>
            <a:off x="213633" y="4415006"/>
            <a:ext cx="2041315" cy="907039"/>
            <a:chOff x="573545" y="2774461"/>
            <a:chExt cx="8006156" cy="981014"/>
          </a:xfrm>
          <a:solidFill>
            <a:schemeClr val="accent3">
              <a:lumMod val="50000"/>
            </a:schemeClr>
          </a:solidFill>
        </p:grpSpPr>
        <p:sp>
          <p:nvSpPr>
            <p:cNvPr id="35" name="Rectangle 34"/>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36" name="Trapezoid 35"/>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7" name="Group 36"/>
          <p:cNvGrpSpPr/>
          <p:nvPr/>
        </p:nvGrpSpPr>
        <p:grpSpPr>
          <a:xfrm>
            <a:off x="7001234" y="4414998"/>
            <a:ext cx="2041315" cy="934698"/>
            <a:chOff x="573545" y="2774461"/>
            <a:chExt cx="8006156" cy="1010932"/>
          </a:xfrm>
          <a:solidFill>
            <a:schemeClr val="accent3">
              <a:lumMod val="50000"/>
            </a:schemeClr>
          </a:solidFill>
        </p:grpSpPr>
        <p:sp>
          <p:nvSpPr>
            <p:cNvPr id="38" name="Rectangle 37"/>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39" name="Trapezoid 38"/>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40" name="Group 39"/>
          <p:cNvGrpSpPr/>
          <p:nvPr/>
        </p:nvGrpSpPr>
        <p:grpSpPr>
          <a:xfrm>
            <a:off x="4738701" y="4415006"/>
            <a:ext cx="2041315" cy="907039"/>
            <a:chOff x="573545" y="2774461"/>
            <a:chExt cx="8006156" cy="981014"/>
          </a:xfrm>
          <a:solidFill>
            <a:schemeClr val="accent3">
              <a:lumMod val="50000"/>
            </a:schemeClr>
          </a:solidFill>
        </p:grpSpPr>
        <p:sp>
          <p:nvSpPr>
            <p:cNvPr id="41" name="Rectangle 40"/>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42" name="Trapezoid 4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43" name="Group 42"/>
          <p:cNvGrpSpPr/>
          <p:nvPr/>
        </p:nvGrpSpPr>
        <p:grpSpPr>
          <a:xfrm>
            <a:off x="8245320" y="3435696"/>
            <a:ext cx="589566" cy="686505"/>
            <a:chOff x="8434271" y="2733514"/>
            <a:chExt cx="589566" cy="514879"/>
          </a:xfrm>
        </p:grpSpPr>
        <p:pic>
          <p:nvPicPr>
            <p:cNvPr id="44" name="Picture 43" descr="Thought_Leadership_2_customer_experience_v1.eps"/>
            <p:cNvPicPr>
              <a:picLocks noChangeAspect="1"/>
            </p:cNvPicPr>
            <p:nvPr/>
          </p:nvPicPr>
          <p:blipFill rotWithShape="1">
            <a:blip r:embed="rId6">
              <a:lum bright="70000" contrast="-70000"/>
            </a:blip>
            <a:srcRect l="29565" t="44740" r="23313"/>
            <a:stretch/>
          </p:blipFill>
          <p:spPr>
            <a:xfrm>
              <a:off x="8593882" y="2929086"/>
              <a:ext cx="271345" cy="319307"/>
            </a:xfrm>
            <a:prstGeom prst="rect">
              <a:avLst/>
            </a:prstGeom>
          </p:spPr>
        </p:pic>
        <p:sp>
          <p:nvSpPr>
            <p:cNvPr id="45" name="Rounded Rectangle 4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grpSp>
        <p:nvGrpSpPr>
          <p:cNvPr id="46" name="Group 45"/>
          <p:cNvGrpSpPr/>
          <p:nvPr/>
        </p:nvGrpSpPr>
        <p:grpSpPr>
          <a:xfrm>
            <a:off x="7347340" y="4420480"/>
            <a:ext cx="796878" cy="163177"/>
            <a:chOff x="5832095" y="3227901"/>
            <a:chExt cx="796878" cy="122383"/>
          </a:xfrm>
        </p:grpSpPr>
        <p:pic>
          <p:nvPicPr>
            <p:cNvPr id="47" name="Picture 4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48" name="Rounded Rectangle 47"/>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49" name="Group 48"/>
          <p:cNvGrpSpPr/>
          <p:nvPr/>
        </p:nvGrpSpPr>
        <p:grpSpPr>
          <a:xfrm>
            <a:off x="556475" y="4416453"/>
            <a:ext cx="643771" cy="163179"/>
            <a:chOff x="601600" y="3224882"/>
            <a:chExt cx="643771" cy="122384"/>
          </a:xfrm>
        </p:grpSpPr>
        <p:pic>
          <p:nvPicPr>
            <p:cNvPr id="50" name="Picture 4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51" name="Rounded Rectangle 50"/>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52" name="Group 51"/>
          <p:cNvGrpSpPr/>
          <p:nvPr/>
        </p:nvGrpSpPr>
        <p:grpSpPr>
          <a:xfrm>
            <a:off x="1210448" y="4412744"/>
            <a:ext cx="403581" cy="178645"/>
            <a:chOff x="995839" y="3227901"/>
            <a:chExt cx="403581" cy="133984"/>
          </a:xfrm>
        </p:grpSpPr>
        <p:pic>
          <p:nvPicPr>
            <p:cNvPr id="53" name="Picture 5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54" name="Rounded Rectangle 53"/>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55" name="Group 54"/>
          <p:cNvGrpSpPr/>
          <p:nvPr/>
        </p:nvGrpSpPr>
        <p:grpSpPr>
          <a:xfrm>
            <a:off x="1646866" y="4420480"/>
            <a:ext cx="288880" cy="163177"/>
            <a:chOff x="1432258" y="3227901"/>
            <a:chExt cx="288880" cy="122383"/>
          </a:xfrm>
        </p:grpSpPr>
        <p:pic>
          <p:nvPicPr>
            <p:cNvPr id="56" name="Picture 5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57" name="Rounded Rectangle 56"/>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58" name="Group 57"/>
          <p:cNvGrpSpPr/>
          <p:nvPr/>
        </p:nvGrpSpPr>
        <p:grpSpPr>
          <a:xfrm>
            <a:off x="3740630" y="4410806"/>
            <a:ext cx="433732" cy="182524"/>
            <a:chOff x="2863104" y="3227901"/>
            <a:chExt cx="433732" cy="136893"/>
          </a:xfrm>
        </p:grpSpPr>
        <p:pic>
          <p:nvPicPr>
            <p:cNvPr id="59" name="Picture 5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60" name="Rounded Rectangle 59"/>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61" name="Group 60"/>
          <p:cNvGrpSpPr/>
          <p:nvPr/>
        </p:nvGrpSpPr>
        <p:grpSpPr>
          <a:xfrm>
            <a:off x="2743201" y="4420480"/>
            <a:ext cx="903920" cy="163177"/>
            <a:chOff x="3318988" y="3227901"/>
            <a:chExt cx="779009" cy="122383"/>
          </a:xfrm>
        </p:grpSpPr>
        <p:pic>
          <p:nvPicPr>
            <p:cNvPr id="62" name="Picture 61"/>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63" name="Rounded Rectangle 62"/>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64" name="Group 63"/>
          <p:cNvGrpSpPr/>
          <p:nvPr/>
        </p:nvGrpSpPr>
        <p:grpSpPr>
          <a:xfrm>
            <a:off x="4870316" y="4420480"/>
            <a:ext cx="854200" cy="163177"/>
            <a:chOff x="5175432" y="3227901"/>
            <a:chExt cx="575532" cy="122383"/>
          </a:xfrm>
        </p:grpSpPr>
        <p:pic>
          <p:nvPicPr>
            <p:cNvPr id="65" name="Picture 64"/>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66" name="Rounded Rectangle 65"/>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67" name="Group 66"/>
          <p:cNvGrpSpPr/>
          <p:nvPr/>
        </p:nvGrpSpPr>
        <p:grpSpPr>
          <a:xfrm>
            <a:off x="5805648" y="4420480"/>
            <a:ext cx="558141" cy="163177"/>
            <a:chOff x="5832095" y="3227901"/>
            <a:chExt cx="558141" cy="122383"/>
          </a:xfrm>
        </p:grpSpPr>
        <p:pic>
          <p:nvPicPr>
            <p:cNvPr id="68" name="Picture 6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69" name="Rounded Rectangle 68"/>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70" name="Group 69"/>
          <p:cNvGrpSpPr/>
          <p:nvPr/>
        </p:nvGrpSpPr>
        <p:grpSpPr>
          <a:xfrm>
            <a:off x="532654" y="4693321"/>
            <a:ext cx="7153482" cy="255321"/>
            <a:chOff x="513246" y="3210938"/>
            <a:chExt cx="7787991" cy="315204"/>
          </a:xfrm>
        </p:grpSpPr>
        <p:cxnSp>
          <p:nvCxnSpPr>
            <p:cNvPr id="71" name="Straight Arrow Connector 70"/>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3536408" y="3949129"/>
            <a:ext cx="530404" cy="333211"/>
            <a:chOff x="6334014" y="3225841"/>
            <a:chExt cx="530404" cy="249908"/>
          </a:xfrm>
        </p:grpSpPr>
        <p:sp>
          <p:nvSpPr>
            <p:cNvPr id="74" name="Rounded Rectangle 73"/>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5" name="Picture 74"/>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76" name="Group 75"/>
          <p:cNvGrpSpPr/>
          <p:nvPr/>
        </p:nvGrpSpPr>
        <p:grpSpPr>
          <a:xfrm>
            <a:off x="4109395" y="3847836"/>
            <a:ext cx="377392" cy="448901"/>
            <a:chOff x="5770222" y="3186593"/>
            <a:chExt cx="377392" cy="336676"/>
          </a:xfrm>
        </p:grpSpPr>
        <p:sp>
          <p:nvSpPr>
            <p:cNvPr id="77" name="Rounded Rectangle 76"/>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8" name="Picture 77"/>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9" name="Group 78"/>
          <p:cNvGrpSpPr/>
          <p:nvPr/>
        </p:nvGrpSpPr>
        <p:grpSpPr>
          <a:xfrm>
            <a:off x="5091320" y="3828776"/>
            <a:ext cx="377392" cy="448901"/>
            <a:chOff x="3719276" y="3180584"/>
            <a:chExt cx="377392" cy="336676"/>
          </a:xfrm>
          <a:solidFill>
            <a:schemeClr val="bg1"/>
          </a:solidFill>
        </p:grpSpPr>
        <p:sp>
          <p:nvSpPr>
            <p:cNvPr id="80" name="Rounded Rectangle 79"/>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1"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82" name="Group 81"/>
          <p:cNvGrpSpPr/>
          <p:nvPr/>
        </p:nvGrpSpPr>
        <p:grpSpPr>
          <a:xfrm>
            <a:off x="1707846" y="3820795"/>
            <a:ext cx="377392" cy="448901"/>
            <a:chOff x="1383585" y="3218296"/>
            <a:chExt cx="377392" cy="336676"/>
          </a:xfrm>
        </p:grpSpPr>
        <p:sp>
          <p:nvSpPr>
            <p:cNvPr id="83" name="Rounded Rectangle 82"/>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4"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5" name="Group 84"/>
          <p:cNvGrpSpPr/>
          <p:nvPr/>
        </p:nvGrpSpPr>
        <p:grpSpPr>
          <a:xfrm>
            <a:off x="658514" y="4023854"/>
            <a:ext cx="591227" cy="239357"/>
            <a:chOff x="1768299" y="3375454"/>
            <a:chExt cx="591227" cy="179518"/>
          </a:xfrm>
        </p:grpSpPr>
        <p:sp>
          <p:nvSpPr>
            <p:cNvPr id="86" name="Rounded Rectangle 85"/>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7" name="Picture 8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88" name="Group 87"/>
          <p:cNvGrpSpPr/>
          <p:nvPr/>
        </p:nvGrpSpPr>
        <p:grpSpPr>
          <a:xfrm>
            <a:off x="5539451" y="4038320"/>
            <a:ext cx="534252" cy="239357"/>
            <a:chOff x="5030970" y="3271565"/>
            <a:chExt cx="534252" cy="179518"/>
          </a:xfrm>
        </p:grpSpPr>
        <p:sp>
          <p:nvSpPr>
            <p:cNvPr id="89" name="Rounded Rectangle 88"/>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0"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1" name="Group 90"/>
          <p:cNvGrpSpPr/>
          <p:nvPr/>
        </p:nvGrpSpPr>
        <p:grpSpPr>
          <a:xfrm>
            <a:off x="7076254" y="4038320"/>
            <a:ext cx="534252" cy="239357"/>
            <a:chOff x="4491712" y="3127124"/>
            <a:chExt cx="534252" cy="179518"/>
          </a:xfrm>
        </p:grpSpPr>
        <p:sp>
          <p:nvSpPr>
            <p:cNvPr id="92" name="Rounded Rectangle 91"/>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3" name="Picture 92"/>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94" name="Group 93"/>
          <p:cNvGrpSpPr/>
          <p:nvPr/>
        </p:nvGrpSpPr>
        <p:grpSpPr>
          <a:xfrm>
            <a:off x="2122458" y="3941309"/>
            <a:ext cx="707416" cy="333211"/>
            <a:chOff x="2028010" y="3109785"/>
            <a:chExt cx="707416" cy="249908"/>
          </a:xfrm>
          <a:solidFill>
            <a:schemeClr val="bg1"/>
          </a:solidFill>
        </p:grpSpPr>
        <p:sp>
          <p:nvSpPr>
            <p:cNvPr id="95" name="Rounded Rectangle 94"/>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96"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97" name="Group 96"/>
          <p:cNvGrpSpPr/>
          <p:nvPr/>
        </p:nvGrpSpPr>
        <p:grpSpPr>
          <a:xfrm>
            <a:off x="2868110" y="4027182"/>
            <a:ext cx="622952" cy="239357"/>
            <a:chOff x="3575563" y="172209"/>
            <a:chExt cx="622952" cy="179518"/>
          </a:xfrm>
          <a:solidFill>
            <a:schemeClr val="bg1"/>
          </a:solidFill>
        </p:grpSpPr>
        <p:sp>
          <p:nvSpPr>
            <p:cNvPr id="98" name="Rounded Rectangle 97"/>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9"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100" name="Group 99"/>
          <p:cNvGrpSpPr/>
          <p:nvPr/>
        </p:nvGrpSpPr>
        <p:grpSpPr>
          <a:xfrm>
            <a:off x="6131743" y="4038320"/>
            <a:ext cx="692667" cy="239357"/>
            <a:chOff x="3715082" y="324609"/>
            <a:chExt cx="692667" cy="179518"/>
          </a:xfrm>
        </p:grpSpPr>
        <p:sp>
          <p:nvSpPr>
            <p:cNvPr id="101" name="Rounded Rectangle 100"/>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2"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p:cNvGrpSpPr/>
          <p:nvPr/>
        </p:nvGrpSpPr>
        <p:grpSpPr>
          <a:xfrm>
            <a:off x="130149" y="2860813"/>
            <a:ext cx="853334" cy="1522179"/>
            <a:chOff x="130149" y="2266978"/>
            <a:chExt cx="853334" cy="1141634"/>
          </a:xfrm>
          <a:solidFill>
            <a:schemeClr val="accent3">
              <a:lumMod val="60000"/>
              <a:lumOff val="40000"/>
            </a:schemeClr>
          </a:solidFill>
        </p:grpSpPr>
        <p:sp>
          <p:nvSpPr>
            <p:cNvPr id="104" name="Rounded Rectangle 103"/>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105" name="Rounded Rectangle 104"/>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106" name="Straight Arrow Connector 105"/>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107" name="Rounded Rectangle 106"/>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108" name="Group 107"/>
          <p:cNvGrpSpPr/>
          <p:nvPr/>
        </p:nvGrpSpPr>
        <p:grpSpPr>
          <a:xfrm>
            <a:off x="383638" y="4382992"/>
            <a:ext cx="1600080" cy="608677"/>
            <a:chOff x="383638" y="3408612"/>
            <a:chExt cx="1600080" cy="456508"/>
          </a:xfrm>
          <a:solidFill>
            <a:schemeClr val="accent3">
              <a:lumMod val="60000"/>
              <a:lumOff val="40000"/>
            </a:schemeClr>
          </a:solidFill>
        </p:grpSpPr>
        <p:cxnSp>
          <p:nvCxnSpPr>
            <p:cNvPr id="109" name="Elbow Connector 108"/>
            <p:cNvCxnSpPr>
              <a:stCxn id="105" idx="2"/>
              <a:endCxn id="112" idx="1"/>
            </p:cNvCxnSpPr>
            <p:nvPr/>
          </p:nvCxnSpPr>
          <p:spPr>
            <a:xfrm rot="16200000" flipH="1">
              <a:off x="770758" y="3021492"/>
              <a:ext cx="330276" cy="1104516"/>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0" name="Rounded Rectangle 109"/>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11" name="Rounded Rectangle 110"/>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12" name="Rounded Rectangle 111"/>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13" name="Group 112"/>
          <p:cNvGrpSpPr/>
          <p:nvPr/>
        </p:nvGrpSpPr>
        <p:grpSpPr>
          <a:xfrm>
            <a:off x="1988053" y="4655051"/>
            <a:ext cx="2341693" cy="336619"/>
            <a:chOff x="1871034" y="3612656"/>
            <a:chExt cx="2341693" cy="252464"/>
          </a:xfrm>
          <a:solidFill>
            <a:schemeClr val="accent3">
              <a:lumMod val="60000"/>
              <a:lumOff val="40000"/>
            </a:schemeClr>
          </a:solidFill>
        </p:grpSpPr>
        <p:cxnSp>
          <p:nvCxnSpPr>
            <p:cNvPr id="114" name="Straight Connector 113"/>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15" name="Rounded Rectangle 114"/>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16" name="Rounded Rectangle 115"/>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17" name="Rounded Rectangle 116"/>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118" name="Group 117"/>
          <p:cNvGrpSpPr/>
          <p:nvPr/>
        </p:nvGrpSpPr>
        <p:grpSpPr>
          <a:xfrm>
            <a:off x="4329746" y="4655051"/>
            <a:ext cx="2186327" cy="336619"/>
            <a:chOff x="4329745" y="3612656"/>
            <a:chExt cx="2186327" cy="252464"/>
          </a:xfrm>
          <a:solidFill>
            <a:schemeClr val="accent3">
              <a:lumMod val="60000"/>
              <a:lumOff val="40000"/>
            </a:schemeClr>
          </a:solidFill>
        </p:grpSpPr>
        <p:cxnSp>
          <p:nvCxnSpPr>
            <p:cNvPr id="119" name="Straight Connector 118"/>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20" name="Rounded Rectangle 119"/>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21" name="Rounded Rectangle 120"/>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122" name="Group 121"/>
          <p:cNvGrpSpPr/>
          <p:nvPr/>
        </p:nvGrpSpPr>
        <p:grpSpPr>
          <a:xfrm>
            <a:off x="6516072" y="4655051"/>
            <a:ext cx="2028330" cy="336619"/>
            <a:chOff x="6516072" y="3612656"/>
            <a:chExt cx="2028330" cy="252464"/>
          </a:xfrm>
          <a:solidFill>
            <a:schemeClr val="accent3">
              <a:lumMod val="60000"/>
              <a:lumOff val="40000"/>
            </a:schemeClr>
          </a:solidFill>
        </p:grpSpPr>
        <p:sp>
          <p:nvSpPr>
            <p:cNvPr id="123" name="Rounded Rectangle 122"/>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124" name="Straight Connector 123"/>
            <p:cNvCxnSpPr>
              <a:stCxn id="120" idx="3"/>
              <a:endCxn id="123" idx="1"/>
            </p:cNvCxnSpPr>
            <p:nvPr/>
          </p:nvCxnSpPr>
          <p:spPr>
            <a:xfrm flipV="1">
              <a:off x="6516072" y="3738888"/>
              <a:ext cx="1292621" cy="1088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25" name="Group 124"/>
          <p:cNvGrpSpPr/>
          <p:nvPr/>
        </p:nvGrpSpPr>
        <p:grpSpPr>
          <a:xfrm>
            <a:off x="6661345" y="4505234"/>
            <a:ext cx="459435" cy="614745"/>
            <a:chOff x="2514600" y="2209801"/>
            <a:chExt cx="2287446" cy="2295531"/>
          </a:xfrm>
          <a:solidFill>
            <a:srgbClr val="FFFFFF">
              <a:alpha val="60000"/>
            </a:srgbClr>
          </a:solidFill>
        </p:grpSpPr>
        <p:sp>
          <p:nvSpPr>
            <p:cNvPr id="126" name="Circular Arrow 125"/>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7" name="Circular Arrow 126"/>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8" name="Circular Arrow 127"/>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9" name="Circular Arrow 128"/>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0" name="Group 129"/>
          <p:cNvGrpSpPr/>
          <p:nvPr/>
        </p:nvGrpSpPr>
        <p:grpSpPr>
          <a:xfrm>
            <a:off x="6767839" y="4647727"/>
            <a:ext cx="246447" cy="329757"/>
            <a:chOff x="2107397" y="914400"/>
            <a:chExt cx="1645842" cy="1651659"/>
          </a:xfrm>
          <a:solidFill>
            <a:srgbClr val="FFFFFF">
              <a:alpha val="60000"/>
            </a:srgbClr>
          </a:solidFill>
        </p:grpSpPr>
        <p:sp>
          <p:nvSpPr>
            <p:cNvPr id="131" name="Circular Arrow 130"/>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2" name="Circular Arrow 131"/>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3" name="Circular Arrow 132"/>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4" name="Circular Arrow 133"/>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5" name="Group 134"/>
          <p:cNvGrpSpPr/>
          <p:nvPr/>
        </p:nvGrpSpPr>
        <p:grpSpPr>
          <a:xfrm>
            <a:off x="4396621" y="4499456"/>
            <a:ext cx="459435" cy="614745"/>
            <a:chOff x="2514600" y="2209801"/>
            <a:chExt cx="2287446" cy="2295531"/>
          </a:xfrm>
          <a:solidFill>
            <a:srgbClr val="FFFFFF">
              <a:alpha val="60000"/>
            </a:srgbClr>
          </a:solidFill>
        </p:grpSpPr>
        <p:sp>
          <p:nvSpPr>
            <p:cNvPr id="136" name="Circular Arrow 135"/>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7" name="Circular Arrow 136"/>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8" name="Circular Arrow 137"/>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9" name="Circular Arrow 138"/>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40" name="Group 139"/>
          <p:cNvGrpSpPr/>
          <p:nvPr/>
        </p:nvGrpSpPr>
        <p:grpSpPr>
          <a:xfrm>
            <a:off x="4503115" y="4641948"/>
            <a:ext cx="246447" cy="329757"/>
            <a:chOff x="2107397" y="914400"/>
            <a:chExt cx="1645842" cy="1651659"/>
          </a:xfrm>
          <a:solidFill>
            <a:srgbClr val="FFFFFF">
              <a:alpha val="60000"/>
            </a:srgbClr>
          </a:solidFill>
        </p:grpSpPr>
        <p:sp>
          <p:nvSpPr>
            <p:cNvPr id="141" name="Circular Arrow 140"/>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2" name="Circular Arrow 141"/>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3" name="Circular Arrow 142"/>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4" name="Circular Arrow 143"/>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45" name="Group 144"/>
          <p:cNvGrpSpPr/>
          <p:nvPr/>
        </p:nvGrpSpPr>
        <p:grpSpPr>
          <a:xfrm>
            <a:off x="2131943" y="4505234"/>
            <a:ext cx="459435" cy="614745"/>
            <a:chOff x="2514600" y="2209801"/>
            <a:chExt cx="2287446" cy="2295531"/>
          </a:xfrm>
          <a:solidFill>
            <a:srgbClr val="FFFFFF">
              <a:alpha val="60000"/>
            </a:srgbClr>
          </a:solidFill>
        </p:grpSpPr>
        <p:sp>
          <p:nvSpPr>
            <p:cNvPr id="146" name="Circular Arrow 145"/>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7" name="Circular Arrow 146"/>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8" name="Circular Arrow 147"/>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9" name="Circular Arrow 148"/>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50" name="Group 149"/>
          <p:cNvGrpSpPr/>
          <p:nvPr/>
        </p:nvGrpSpPr>
        <p:grpSpPr>
          <a:xfrm>
            <a:off x="2238437" y="4647727"/>
            <a:ext cx="246447" cy="329757"/>
            <a:chOff x="2107397" y="914400"/>
            <a:chExt cx="1645842" cy="1651659"/>
          </a:xfrm>
          <a:solidFill>
            <a:srgbClr val="FFFFFF">
              <a:alpha val="60000"/>
            </a:srgbClr>
          </a:solidFill>
        </p:grpSpPr>
        <p:sp>
          <p:nvSpPr>
            <p:cNvPr id="151" name="Circular Arrow 150"/>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52" name="Circular Arrow 151"/>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53" name="Circular Arrow 152"/>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54" name="Circular Arrow 153"/>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sp>
        <p:nvSpPr>
          <p:cNvPr id="155" name="Rectangle 154"/>
          <p:cNvSpPr/>
          <p:nvPr/>
        </p:nvSpPr>
        <p:spPr>
          <a:xfrm>
            <a:off x="1933628" y="540663"/>
            <a:ext cx="2367004" cy="510909"/>
          </a:xfrm>
          <a:prstGeom prst="rect">
            <a:avLst/>
          </a:prstGeom>
        </p:spPr>
        <p:txBody>
          <a:bodyPr wrap="square">
            <a:spAutoFit/>
          </a:bodyPr>
          <a:lstStyle/>
          <a:p>
            <a:pPr algn="ctr">
              <a:lnSpc>
                <a:spcPct val="85000"/>
              </a:lnSpc>
            </a:pPr>
            <a:r>
              <a:rPr lang="en-US" sz="1600" kern="0" dirty="0" smtClean="0">
                <a:solidFill>
                  <a:srgbClr val="FFFFFF"/>
                </a:solidFill>
                <a:effectLst>
                  <a:outerShdw blurRad="50800" dist="38100" dir="2700000" algn="tl" rotWithShape="0">
                    <a:prstClr val="black">
                      <a:alpha val="40000"/>
                    </a:prstClr>
                  </a:outerShdw>
                </a:effectLst>
              </a:rPr>
              <a:t>Integrate open </a:t>
            </a:r>
            <a:r>
              <a:rPr lang="en-US" sz="1600" kern="0" dirty="0">
                <a:solidFill>
                  <a:srgbClr val="FFFFFF"/>
                </a:solidFill>
                <a:effectLst>
                  <a:outerShdw blurRad="50800" dist="38100" dir="2700000" algn="tl" rotWithShape="0">
                    <a:prstClr val="black">
                      <a:alpha val="40000"/>
                    </a:prstClr>
                  </a:outerShdw>
                </a:effectLst>
              </a:rPr>
              <a:t>source and 3rd party tools </a:t>
            </a:r>
            <a:endParaRPr lang="en-US" sz="700" dirty="0"/>
          </a:p>
        </p:txBody>
      </p:sp>
      <p:sp>
        <p:nvSpPr>
          <p:cNvPr id="156" name="Rectangle 155"/>
          <p:cNvSpPr/>
          <p:nvPr/>
        </p:nvSpPr>
        <p:spPr>
          <a:xfrm>
            <a:off x="0" y="468518"/>
            <a:ext cx="188285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p:cNvGrpSpPr/>
          <p:nvPr/>
        </p:nvGrpSpPr>
        <p:grpSpPr>
          <a:xfrm>
            <a:off x="358097" y="281290"/>
            <a:ext cx="1176002" cy="1199957"/>
            <a:chOff x="5624222" y="1295242"/>
            <a:chExt cx="1417740" cy="787517"/>
          </a:xfrm>
        </p:grpSpPr>
        <p:sp>
          <p:nvSpPr>
            <p:cNvPr id="158" name="Oval 157"/>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59" name="TextBox 158"/>
            <p:cNvSpPr txBox="1"/>
            <p:nvPr/>
          </p:nvSpPr>
          <p:spPr>
            <a:xfrm>
              <a:off x="5624222" y="1498447"/>
              <a:ext cx="1417739" cy="28964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Application Factory</a:t>
              </a:r>
              <a:endParaRPr lang="en-US" sz="1400" dirty="0"/>
            </a:p>
          </p:txBody>
        </p:sp>
      </p:grpSp>
      <p:grpSp>
        <p:nvGrpSpPr>
          <p:cNvPr id="160" name="Group 159"/>
          <p:cNvGrpSpPr/>
          <p:nvPr/>
        </p:nvGrpSpPr>
        <p:grpSpPr>
          <a:xfrm>
            <a:off x="8442130" y="5140793"/>
            <a:ext cx="468292" cy="216655"/>
            <a:chOff x="8404576" y="3224303"/>
            <a:chExt cx="468292" cy="162491"/>
          </a:xfrm>
        </p:grpSpPr>
        <p:sp>
          <p:nvSpPr>
            <p:cNvPr id="161" name="Rounded Rectangle 160"/>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162" name="Picture 161"/>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163" name="Group 162"/>
          <p:cNvGrpSpPr/>
          <p:nvPr/>
        </p:nvGrpSpPr>
        <p:grpSpPr>
          <a:xfrm>
            <a:off x="1206282" y="5322051"/>
            <a:ext cx="7469995" cy="315803"/>
            <a:chOff x="1206281" y="3991534"/>
            <a:chExt cx="7469995" cy="236852"/>
          </a:xfrm>
        </p:grpSpPr>
        <p:cxnSp>
          <p:nvCxnSpPr>
            <p:cNvPr id="164" name="Elbow Connector 163"/>
            <p:cNvCxnSpPr>
              <a:stCxn id="161" idx="2"/>
              <a:endCxn id="35" idx="2"/>
            </p:cNvCxnSpPr>
            <p:nvPr/>
          </p:nvCxnSpPr>
          <p:spPr>
            <a:xfrm rot="5400000" flipH="1">
              <a:off x="4928003" y="269812"/>
              <a:ext cx="26552" cy="7469995"/>
            </a:xfrm>
            <a:prstGeom prst="bentConnector3">
              <a:avLst>
                <a:gd name="adj1" fmla="val -860952"/>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sp>
        <p:nvSpPr>
          <p:cNvPr id="167" name="TextBox 166"/>
          <p:cNvSpPr txBox="1"/>
          <p:nvPr/>
        </p:nvSpPr>
        <p:spPr>
          <a:xfrm>
            <a:off x="2261198" y="1676400"/>
            <a:ext cx="5332527" cy="1364693"/>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z="1600" dirty="0" smtClean="0">
                <a:solidFill>
                  <a:schemeClr val="accent4"/>
                </a:solidFill>
              </a:rPr>
              <a:t>Which Verizon Solutions map to the Application Factory?</a:t>
            </a:r>
          </a:p>
          <a:p>
            <a:pPr algn="ctr">
              <a:lnSpc>
                <a:spcPct val="90000"/>
              </a:lnSpc>
            </a:pPr>
            <a:endParaRPr lang="en-US" sz="1600" dirty="0" smtClean="0">
              <a:solidFill>
                <a:schemeClr val="accent4"/>
              </a:solidFill>
            </a:endParaRPr>
          </a:p>
          <a:p>
            <a:pPr algn="ctr">
              <a:lnSpc>
                <a:spcPct val="90000"/>
              </a:lnSpc>
            </a:pPr>
            <a:r>
              <a:rPr lang="en-US" sz="1600" dirty="0" smtClean="0">
                <a:solidFill>
                  <a:schemeClr val="accent4"/>
                </a:solidFill>
              </a:rPr>
              <a:t>How do these Application Accelerate App Delivery, make resilient an automate the process?</a:t>
            </a:r>
          </a:p>
          <a:p>
            <a:pPr algn="ctr">
              <a:lnSpc>
                <a:spcPct val="90000"/>
              </a:lnSpc>
            </a:pPr>
            <a:endParaRPr lang="en-US" sz="1600" dirty="0">
              <a:solidFill>
                <a:schemeClr val="accent4"/>
              </a:solidFill>
            </a:endParaRPr>
          </a:p>
          <a:p>
            <a:pPr algn="ctr">
              <a:lnSpc>
                <a:spcPct val="90000"/>
              </a:lnSpc>
            </a:pPr>
            <a:r>
              <a:rPr lang="en-US" sz="1600" dirty="0" smtClean="0">
                <a:solidFill>
                  <a:schemeClr val="accent4"/>
                </a:solidFill>
              </a:rPr>
              <a:t>ICC  -- SCI – ACTIFIO – NetApp – </a:t>
            </a:r>
            <a:r>
              <a:rPr lang="en-US" sz="1600" dirty="0" err="1" smtClean="0">
                <a:solidFill>
                  <a:schemeClr val="accent4"/>
                </a:solidFill>
              </a:rPr>
              <a:t>IPsoft</a:t>
            </a:r>
            <a:r>
              <a:rPr lang="en-US" sz="1600" dirty="0" smtClean="0">
                <a:solidFill>
                  <a:schemeClr val="accent4"/>
                </a:solidFill>
              </a:rPr>
              <a:t> –  What else?</a:t>
            </a:r>
          </a:p>
          <a:p>
            <a:pPr algn="ctr">
              <a:lnSpc>
                <a:spcPct val="90000"/>
              </a:lnSpc>
            </a:pPr>
            <a:endParaRPr lang="en-US" sz="1600" dirty="0">
              <a:solidFill>
                <a:schemeClr val="accent4"/>
              </a:solidFill>
            </a:endParaRPr>
          </a:p>
          <a:p>
            <a:pPr algn="ctr">
              <a:lnSpc>
                <a:spcPct val="90000"/>
              </a:lnSpc>
            </a:pPr>
            <a:endParaRPr lang="en-US" dirty="0">
              <a:solidFill>
                <a:schemeClr val="accent4"/>
              </a:solidFill>
            </a:endParaRPr>
          </a:p>
        </p:txBody>
      </p:sp>
      <p:grpSp>
        <p:nvGrpSpPr>
          <p:cNvPr id="168" name="Group 167"/>
          <p:cNvGrpSpPr/>
          <p:nvPr/>
        </p:nvGrpSpPr>
        <p:grpSpPr>
          <a:xfrm>
            <a:off x="1266985" y="3539355"/>
            <a:ext cx="405548" cy="239357"/>
            <a:chOff x="1674544" y="2654020"/>
            <a:chExt cx="405548" cy="179518"/>
          </a:xfrm>
          <a:solidFill>
            <a:schemeClr val="bg1"/>
          </a:solidFill>
        </p:grpSpPr>
        <p:sp>
          <p:nvSpPr>
            <p:cNvPr id="169" name="Rounded Rectangle 168"/>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0"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171" name="Group 170"/>
          <p:cNvGrpSpPr/>
          <p:nvPr/>
        </p:nvGrpSpPr>
        <p:grpSpPr>
          <a:xfrm>
            <a:off x="4667359" y="3828911"/>
            <a:ext cx="377392" cy="448901"/>
            <a:chOff x="4667359" y="2871683"/>
            <a:chExt cx="377392" cy="336676"/>
          </a:xfrm>
        </p:grpSpPr>
        <p:sp>
          <p:nvSpPr>
            <p:cNvPr id="172" name="Rounded Rectangle 171"/>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3"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 name="Group 173"/>
          <p:cNvGrpSpPr/>
          <p:nvPr/>
        </p:nvGrpSpPr>
        <p:grpSpPr>
          <a:xfrm>
            <a:off x="4809990" y="3527054"/>
            <a:ext cx="562660" cy="239357"/>
            <a:chOff x="5539451" y="2083294"/>
            <a:chExt cx="562660" cy="179518"/>
          </a:xfrm>
          <a:solidFill>
            <a:schemeClr val="bg1"/>
          </a:solidFill>
        </p:grpSpPr>
        <p:sp>
          <p:nvSpPr>
            <p:cNvPr id="175" name="Rounded Rectangle 174"/>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6" name="Picture 17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177" name="Group 176"/>
          <p:cNvGrpSpPr/>
          <p:nvPr/>
        </p:nvGrpSpPr>
        <p:grpSpPr>
          <a:xfrm>
            <a:off x="6285837" y="3733147"/>
            <a:ext cx="616286" cy="239357"/>
            <a:chOff x="4667359" y="2165621"/>
            <a:chExt cx="616286" cy="179518"/>
          </a:xfrm>
          <a:solidFill>
            <a:schemeClr val="tx1"/>
          </a:solidFill>
        </p:grpSpPr>
        <p:sp>
          <p:nvSpPr>
            <p:cNvPr id="178" name="Rounded Rectangle 177"/>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9" name="Picture 17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180" name="AutoShape 2" descr="Image result for verizon cloud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1"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75607" y="3707179"/>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34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500"/>
                                        <p:tgtEl>
                                          <p:spTgt spid="15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250"/>
                                        <p:tgtEl>
                                          <p:spTgt spid="85"/>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fade">
                                      <p:cBhvr>
                                        <p:cTn id="31" dur="250"/>
                                        <p:tgtEl>
                                          <p:spTgt spid="168"/>
                                        </p:tgtEl>
                                      </p:cBhvr>
                                    </p:animEffect>
                                  </p:childTnLst>
                                </p:cTn>
                              </p:par>
                              <p:par>
                                <p:cTn id="32" presetID="10"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250"/>
                                        <p:tgtEl>
                                          <p:spTgt spid="82"/>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250"/>
                                        <p:tgtEl>
                                          <p:spTgt spid="94"/>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250"/>
                                        <p:tgtEl>
                                          <p:spTgt spid="97"/>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250"/>
                                        <p:tgtEl>
                                          <p:spTgt spid="73"/>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fade">
                                      <p:cBhvr>
                                        <p:cTn id="65" dur="250"/>
                                        <p:tgtEl>
                                          <p:spTgt spid="76"/>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250"/>
                                        <p:tgtEl>
                                          <p:spTgt spid="174"/>
                                        </p:tgtEl>
                                      </p:cBhvr>
                                    </p:animEffect>
                                  </p:childTnLst>
                                </p:cTn>
                              </p:par>
                            </p:childTnLst>
                          </p:cTn>
                        </p:par>
                        <p:par>
                          <p:cTn id="74" fill="hold">
                            <p:stCondLst>
                              <p:cond delay="5750"/>
                            </p:stCondLst>
                            <p:childTnLst>
                              <p:par>
                                <p:cTn id="75" presetID="10" presetClass="entr" presetSubtype="0" fill="hold" nodeType="afterEffect">
                                  <p:stCondLst>
                                    <p:cond delay="0"/>
                                  </p:stCondLst>
                                  <p:childTnLst>
                                    <p:set>
                                      <p:cBhvr>
                                        <p:cTn id="76" dur="1" fill="hold">
                                          <p:stCondLst>
                                            <p:cond delay="0"/>
                                          </p:stCondLst>
                                        </p:cTn>
                                        <p:tgtEl>
                                          <p:spTgt spid="171"/>
                                        </p:tgtEl>
                                        <p:attrNameLst>
                                          <p:attrName>style.visibility</p:attrName>
                                        </p:attrNameLst>
                                      </p:cBhvr>
                                      <p:to>
                                        <p:strVal val="visible"/>
                                      </p:to>
                                    </p:set>
                                    <p:animEffect transition="in" filter="fade">
                                      <p:cBhvr>
                                        <p:cTn id="77" dur="250"/>
                                        <p:tgtEl>
                                          <p:spTgt spid="171"/>
                                        </p:tgtEl>
                                      </p:cBhvr>
                                    </p:animEffect>
                                  </p:childTnLst>
                                </p:cTn>
                              </p:par>
                            </p:childTnLst>
                          </p:cTn>
                        </p:par>
                        <p:par>
                          <p:cTn id="78" fill="hold">
                            <p:stCondLst>
                              <p:cond delay="6000"/>
                            </p:stCondLst>
                            <p:childTnLst>
                              <p:par>
                                <p:cTn id="79" presetID="10" presetClass="entr" presetSubtype="0" fill="hold" nodeType="afterEffect">
                                  <p:stCondLst>
                                    <p:cond delay="0"/>
                                  </p:stCondLst>
                                  <p:childTnLst>
                                    <p:set>
                                      <p:cBhvr>
                                        <p:cTn id="80" dur="1" fill="hold">
                                          <p:stCondLst>
                                            <p:cond delay="0"/>
                                          </p:stCondLst>
                                        </p:cTn>
                                        <p:tgtEl>
                                          <p:spTgt spid="79"/>
                                        </p:tgtEl>
                                        <p:attrNameLst>
                                          <p:attrName>style.visibility</p:attrName>
                                        </p:attrNameLst>
                                      </p:cBhvr>
                                      <p:to>
                                        <p:strVal val="visible"/>
                                      </p:to>
                                    </p:set>
                                    <p:animEffect transition="in" filter="fade">
                                      <p:cBhvr>
                                        <p:cTn id="81" dur="250"/>
                                        <p:tgtEl>
                                          <p:spTgt spid="79"/>
                                        </p:tgtEl>
                                      </p:cBhvr>
                                    </p:animEffect>
                                  </p:childTnLst>
                                </p:cTn>
                              </p:par>
                            </p:childTnLst>
                          </p:cTn>
                        </p:par>
                        <p:par>
                          <p:cTn id="82" fill="hold">
                            <p:stCondLst>
                              <p:cond delay="6250"/>
                            </p:stCondLst>
                            <p:childTnLst>
                              <p:par>
                                <p:cTn id="83" presetID="10"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500"/>
                                        <p:tgtEl>
                                          <p:spTgt spid="67"/>
                                        </p:tgtEl>
                                      </p:cBhvr>
                                    </p:animEffect>
                                  </p:childTnLst>
                                </p:cTn>
                              </p:par>
                            </p:childTnLst>
                          </p:cTn>
                        </p:par>
                        <p:par>
                          <p:cTn id="86" fill="hold">
                            <p:stCondLst>
                              <p:cond delay="6750"/>
                            </p:stCondLst>
                            <p:childTnLst>
                              <p:par>
                                <p:cTn id="87" presetID="1" presetClass="entr" presetSubtype="0" fill="hold" nodeType="afterEffect">
                                  <p:stCondLst>
                                    <p:cond delay="0"/>
                                  </p:stCondLst>
                                  <p:childTnLst>
                                    <p:set>
                                      <p:cBhvr>
                                        <p:cTn id="88" dur="1" fill="hold">
                                          <p:stCondLst>
                                            <p:cond delay="0"/>
                                          </p:stCondLst>
                                        </p:cTn>
                                        <p:tgtEl>
                                          <p:spTgt spid="181"/>
                                        </p:tgtEl>
                                        <p:attrNameLst>
                                          <p:attrName>style.visibility</p:attrName>
                                        </p:attrNameLst>
                                      </p:cBhvr>
                                      <p:to>
                                        <p:strVal val="visible"/>
                                      </p:to>
                                    </p:set>
                                  </p:childTnLst>
                                </p:cTn>
                              </p:par>
                            </p:childTnLst>
                          </p:cTn>
                        </p:par>
                        <p:par>
                          <p:cTn id="89" fill="hold">
                            <p:stCondLst>
                              <p:cond delay="6750"/>
                            </p:stCondLst>
                            <p:childTnLst>
                              <p:par>
                                <p:cTn id="90" presetID="10" presetClass="entr" presetSubtype="0" fill="hold" nodeType="afterEffect">
                                  <p:stCondLst>
                                    <p:cond delay="0"/>
                                  </p:stCondLst>
                                  <p:childTnLst>
                                    <p:set>
                                      <p:cBhvr>
                                        <p:cTn id="91" dur="1" fill="hold">
                                          <p:stCondLst>
                                            <p:cond delay="0"/>
                                          </p:stCondLst>
                                        </p:cTn>
                                        <p:tgtEl>
                                          <p:spTgt spid="177"/>
                                        </p:tgtEl>
                                        <p:attrNameLst>
                                          <p:attrName>style.visibility</p:attrName>
                                        </p:attrNameLst>
                                      </p:cBhvr>
                                      <p:to>
                                        <p:strVal val="visible"/>
                                      </p:to>
                                    </p:set>
                                    <p:animEffect transition="in" filter="fade">
                                      <p:cBhvr>
                                        <p:cTn id="92" dur="250"/>
                                        <p:tgtEl>
                                          <p:spTgt spid="177"/>
                                        </p:tgtEl>
                                      </p:cBhvr>
                                    </p:animEffect>
                                  </p:childTnLst>
                                </p:cTn>
                              </p:par>
                            </p:childTnLst>
                          </p:cTn>
                        </p:par>
                        <p:par>
                          <p:cTn id="93" fill="hold">
                            <p:stCondLst>
                              <p:cond delay="7000"/>
                            </p:stCondLst>
                            <p:childTnLst>
                              <p:par>
                                <p:cTn id="94" presetID="10" presetClass="entr" presetSubtype="0" fill="hold" nodeType="after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250"/>
                                        <p:tgtEl>
                                          <p:spTgt spid="88"/>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100"/>
                                        </p:tgtEl>
                                        <p:attrNameLst>
                                          <p:attrName>style.visibility</p:attrName>
                                        </p:attrNameLst>
                                      </p:cBhvr>
                                      <p:to>
                                        <p:strVal val="visible"/>
                                      </p:to>
                                    </p:set>
                                    <p:animEffect transition="in" filter="fade">
                                      <p:cBhvr>
                                        <p:cTn id="100" dur="250"/>
                                        <p:tgtEl>
                                          <p:spTgt spid="100"/>
                                        </p:tgtEl>
                                      </p:cBhvr>
                                    </p:animEffect>
                                  </p:childTnLst>
                                </p:cTn>
                              </p:par>
                            </p:childTnLst>
                          </p:cTn>
                        </p:par>
                        <p:par>
                          <p:cTn id="101" fill="hold">
                            <p:stCondLst>
                              <p:cond delay="7500"/>
                            </p:stCondLst>
                            <p:childTnLst>
                              <p:par>
                                <p:cTn id="102" presetID="10" presetClass="entr" presetSubtype="0" fill="hold" nodeType="after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par>
                          <p:cTn id="105" fill="hold">
                            <p:stCondLst>
                              <p:cond delay="8000"/>
                            </p:stCondLst>
                            <p:childTnLst>
                              <p:par>
                                <p:cTn id="106" presetID="10" presetClass="entr" presetSubtype="0" fill="hold" nodeType="afterEffect">
                                  <p:stCondLst>
                                    <p:cond delay="0"/>
                                  </p:stCondLst>
                                  <p:childTnLst>
                                    <p:set>
                                      <p:cBhvr>
                                        <p:cTn id="107" dur="1" fill="hold">
                                          <p:stCondLst>
                                            <p:cond delay="0"/>
                                          </p:stCondLst>
                                        </p:cTn>
                                        <p:tgtEl>
                                          <p:spTgt spid="91"/>
                                        </p:tgtEl>
                                        <p:attrNameLst>
                                          <p:attrName>style.visibility</p:attrName>
                                        </p:attrNameLst>
                                      </p:cBhvr>
                                      <p:to>
                                        <p:strVal val="visible"/>
                                      </p:to>
                                    </p:set>
                                    <p:animEffect transition="in" filter="fade">
                                      <p:cBhvr>
                                        <p:cTn id="108" dur="250"/>
                                        <p:tgtEl>
                                          <p:spTgt spid="91"/>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0-#ppt_w/2"/>
                                          </p:val>
                                        </p:tav>
                                        <p:tav tm="100000">
                                          <p:val>
                                            <p:strVal val="#ppt_x"/>
                                          </p:val>
                                        </p:tav>
                                      </p:tavLst>
                                    </p:anim>
                                    <p:anim calcmode="lin" valueType="num">
                                      <p:cBhvr additive="base">
                                        <p:cTn id="114" dur="500" fill="hold"/>
                                        <p:tgtEl>
                                          <p:spTgt spid="28"/>
                                        </p:tgtEl>
                                        <p:attrNameLst>
                                          <p:attrName>ppt_y</p:attrName>
                                        </p:attrNameLst>
                                      </p:cBhvr>
                                      <p:tavLst>
                                        <p:tav tm="0">
                                          <p:val>
                                            <p:strVal val="#ppt_y"/>
                                          </p:val>
                                        </p:tav>
                                        <p:tav tm="100000">
                                          <p:val>
                                            <p:strVal val="#ppt_y"/>
                                          </p:val>
                                        </p:tav>
                                      </p:tavLst>
                                    </p:anim>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fade">
                                      <p:cBhvr>
                                        <p:cTn id="118" dur="500"/>
                                        <p:tgtEl>
                                          <p:spTgt spid="29"/>
                                        </p:tgtEl>
                                      </p:cBhvr>
                                    </p:animEffect>
                                  </p:childTnLst>
                                </p:cTn>
                              </p:par>
                              <p:par>
                                <p:cTn id="119" presetID="42" presetClass="path" presetSubtype="0" accel="50000" decel="50000" fill="hold" nodeType="withEffect">
                                  <p:stCondLst>
                                    <p:cond delay="0"/>
                                  </p:stCondLst>
                                  <p:childTnLst>
                                    <p:animMotion origin="layout" path="M -8.33333E-7 4.43038E-6 L 0.03698 0.11762 " pathEditMode="relative" rAng="0" ptsTypes="AA">
                                      <p:cBhvr>
                                        <p:cTn id="120" dur="1750" fill="hold"/>
                                        <p:tgtEl>
                                          <p:spTgt spid="174"/>
                                        </p:tgtEl>
                                        <p:attrNameLst>
                                          <p:attrName>ppt_x</p:attrName>
                                          <p:attrName>ppt_y</p:attrName>
                                        </p:attrNameLst>
                                      </p:cBhvr>
                                      <p:rCtr x="1840" y="5866"/>
                                    </p:animMotion>
                                  </p:childTnLst>
                                </p:cTn>
                              </p:par>
                              <p:par>
                                <p:cTn id="121" presetID="42" presetClass="path" presetSubtype="0" accel="50000" decel="50000" fill="hold" nodeType="withEffect">
                                  <p:stCondLst>
                                    <p:cond delay="0"/>
                                  </p:stCondLst>
                                  <p:childTnLst>
                                    <p:animMotion origin="layout" path="M -5.55556E-7 -1.82155E-6 L -0.03976 0.08305 " pathEditMode="relative" rAng="0" ptsTypes="AA">
                                      <p:cBhvr>
                                        <p:cTn id="122" dur="1750" fill="hold"/>
                                        <p:tgtEl>
                                          <p:spTgt spid="177"/>
                                        </p:tgtEl>
                                        <p:attrNameLst>
                                          <p:attrName>ppt_x</p:attrName>
                                          <p:attrName>ppt_y</p:attrName>
                                        </p:attrNameLst>
                                      </p:cBhvr>
                                      <p:rCtr x="-1997" y="4137"/>
                                    </p:animMotion>
                                  </p:childTnLst>
                                </p:cTn>
                              </p:par>
                              <p:par>
                                <p:cTn id="123" presetID="42" presetClass="path" presetSubtype="0" accel="50000" decel="50000" fill="hold" nodeType="withEffect">
                                  <p:stCondLst>
                                    <p:cond delay="0"/>
                                  </p:stCondLst>
                                  <p:childTnLst>
                                    <p:animMotion origin="layout" path="M -3.88889E-6 -3.33333E-6 L 0.01059 0.1176 " pathEditMode="relative" rAng="0" ptsTypes="AA">
                                      <p:cBhvr>
                                        <p:cTn id="124" dur="1750" fill="hold"/>
                                        <p:tgtEl>
                                          <p:spTgt spid="168"/>
                                        </p:tgtEl>
                                        <p:attrNameLst>
                                          <p:attrName>ppt_x</p:attrName>
                                          <p:attrName>ppt_y</p:attrName>
                                        </p:attrNameLst>
                                      </p:cBhvr>
                                      <p:rCtr x="521" y="5864"/>
                                    </p:animMotion>
                                  </p:childTnLst>
                                </p:cTn>
                              </p:par>
                              <p:par>
                                <p:cTn id="125" presetID="42" presetClass="path" presetSubtype="0" accel="50000" decel="50000" fill="hold" nodeType="withEffect">
                                  <p:stCondLst>
                                    <p:cond delay="0"/>
                                  </p:stCondLst>
                                  <p:childTnLst>
                                    <p:animMotion origin="layout" path="M -1.94444E-6 -3.45679E-6 L 0.00504 0.05865 " pathEditMode="relative" rAng="0" ptsTypes="AA">
                                      <p:cBhvr>
                                        <p:cTn id="126" dur="1750" fill="hold"/>
                                        <p:tgtEl>
                                          <p:spTgt spid="14"/>
                                        </p:tgtEl>
                                        <p:attrNameLst>
                                          <p:attrName>ppt_x</p:attrName>
                                          <p:attrName>ppt_y</p:attrName>
                                        </p:attrNameLst>
                                      </p:cBhvr>
                                      <p:rCtr x="243" y="2932"/>
                                    </p:animMotion>
                                  </p:childTnLst>
                                </p:cTn>
                              </p:par>
                              <p:par>
                                <p:cTn id="127" presetID="42" presetClass="path" presetSubtype="0" accel="50000" decel="50000" fill="hold" nodeType="withEffect">
                                  <p:stCondLst>
                                    <p:cond delay="0"/>
                                  </p:stCondLst>
                                  <p:childTnLst>
                                    <p:animMotion origin="layout" path="M 1.38889E-6 1.11022E-16 L 0.0184 0.05401 " pathEditMode="relative" rAng="0" ptsTypes="AA">
                                      <p:cBhvr>
                                        <p:cTn id="128" dur="1750" fill="hold"/>
                                        <p:tgtEl>
                                          <p:spTgt spid="73"/>
                                        </p:tgtEl>
                                        <p:attrNameLst>
                                          <p:attrName>ppt_x</p:attrName>
                                          <p:attrName>ppt_y</p:attrName>
                                        </p:attrNameLst>
                                      </p:cBhvr>
                                      <p:rCtr x="920" y="2685"/>
                                    </p:animMotion>
                                  </p:childTnLst>
                                </p:cTn>
                              </p:par>
                              <p:par>
                                <p:cTn id="129" presetID="42" presetClass="path" presetSubtype="0" accel="50000" decel="50000" fill="hold" nodeType="withEffect">
                                  <p:stCondLst>
                                    <p:cond delay="0"/>
                                  </p:stCondLst>
                                  <p:childTnLst>
                                    <p:animMotion origin="layout" path="M 4.72222E-6 2.83951E-6 L -0.03681 0.06234 " pathEditMode="relative" rAng="0" ptsTypes="AA">
                                      <p:cBhvr>
                                        <p:cTn id="130" dur="1750" fill="hold"/>
                                        <p:tgtEl>
                                          <p:spTgt spid="76"/>
                                        </p:tgtEl>
                                        <p:attrNameLst>
                                          <p:attrName>ppt_x</p:attrName>
                                          <p:attrName>ppt_y</p:attrName>
                                        </p:attrNameLst>
                                      </p:cBhvr>
                                      <p:rCtr x="-1840" y="3117"/>
                                    </p:animMotion>
                                  </p:childTnLst>
                                </p:cTn>
                              </p:par>
                              <p:par>
                                <p:cTn id="131" presetID="42" presetClass="path" presetSubtype="0" accel="50000" decel="50000" fill="hold" nodeType="withEffect">
                                  <p:stCondLst>
                                    <p:cond delay="0"/>
                                  </p:stCondLst>
                                  <p:childTnLst>
                                    <p:animMotion origin="layout" path="M 5.55556E-7 2.98365E-6 L 0.02795 0.05986 " pathEditMode="relative" rAng="0" ptsTypes="AA">
                                      <p:cBhvr>
                                        <p:cTn id="132" dur="1750" fill="hold"/>
                                        <p:tgtEl>
                                          <p:spTgt spid="79"/>
                                        </p:tgtEl>
                                        <p:attrNameLst>
                                          <p:attrName>ppt_x</p:attrName>
                                          <p:attrName>ppt_y</p:attrName>
                                        </p:attrNameLst>
                                      </p:cBhvr>
                                      <p:rCtr x="1389" y="2993"/>
                                    </p:animMotion>
                                  </p:childTnLst>
                                </p:cTn>
                              </p:par>
                              <p:par>
                                <p:cTn id="133" presetID="42" presetClass="path" presetSubtype="0" accel="50000" decel="50000" fill="hold" nodeType="withEffect">
                                  <p:stCondLst>
                                    <p:cond delay="0"/>
                                  </p:stCondLst>
                                  <p:childTnLst>
                                    <p:animMotion origin="layout" path="M 4.72222E-6 -4.81481E-6 L -0.01164 0.0676 " pathEditMode="relative" rAng="0" ptsTypes="AA">
                                      <p:cBhvr>
                                        <p:cTn id="134" dur="1750" fill="hold"/>
                                        <p:tgtEl>
                                          <p:spTgt spid="82"/>
                                        </p:tgtEl>
                                        <p:attrNameLst>
                                          <p:attrName>ppt_x</p:attrName>
                                          <p:attrName>ppt_y</p:attrName>
                                        </p:attrNameLst>
                                      </p:cBhvr>
                                      <p:rCtr x="-590" y="3364"/>
                                    </p:animMotion>
                                  </p:childTnLst>
                                </p:cTn>
                              </p:par>
                              <p:par>
                                <p:cTn id="135" presetID="42" presetClass="path" presetSubtype="0" accel="50000" decel="50000" fill="hold" nodeType="withEffect">
                                  <p:stCondLst>
                                    <p:cond delay="0"/>
                                  </p:stCondLst>
                                  <p:childTnLst>
                                    <p:animMotion origin="layout" path="M -1.38889E-6 -2.34568E-6 L -0.00243 0.05 " pathEditMode="relative" rAng="0" ptsTypes="AA">
                                      <p:cBhvr>
                                        <p:cTn id="136" dur="1750" fill="hold"/>
                                        <p:tgtEl>
                                          <p:spTgt spid="85"/>
                                        </p:tgtEl>
                                        <p:attrNameLst>
                                          <p:attrName>ppt_x</p:attrName>
                                          <p:attrName>ppt_y</p:attrName>
                                        </p:attrNameLst>
                                      </p:cBhvr>
                                      <p:rCtr x="-122" y="2500"/>
                                    </p:animMotion>
                                  </p:childTnLst>
                                </p:cTn>
                              </p:par>
                              <p:par>
                                <p:cTn id="137" presetID="42" presetClass="path" presetSubtype="0" accel="50000" decel="50000" fill="hold" nodeType="withEffect">
                                  <p:stCondLst>
                                    <p:cond delay="0"/>
                                  </p:stCondLst>
                                  <p:childTnLst>
                                    <p:animMotion origin="layout" path="M 2.77778E-7 -3.58025E-6 L -0.00694 0.10772 " pathEditMode="relative" rAng="0" ptsTypes="AA">
                                      <p:cBhvr>
                                        <p:cTn id="138" dur="1750" fill="hold"/>
                                        <p:tgtEl>
                                          <p:spTgt spid="19"/>
                                        </p:tgtEl>
                                        <p:attrNameLst>
                                          <p:attrName>ppt_x</p:attrName>
                                          <p:attrName>ppt_y</p:attrName>
                                        </p:attrNameLst>
                                      </p:cBhvr>
                                      <p:rCtr x="-347" y="5370"/>
                                    </p:animMotion>
                                  </p:childTnLst>
                                </p:cTn>
                              </p:par>
                              <p:par>
                                <p:cTn id="139" presetID="42" presetClass="path" presetSubtype="0" accel="50000" decel="50000" fill="hold" nodeType="withEffect">
                                  <p:stCondLst>
                                    <p:cond delay="0"/>
                                  </p:stCondLst>
                                  <p:childTnLst>
                                    <p:animMotion origin="layout" path="M 4.16667E-6 4.19315E-6 L 0.03576 0.04689 " pathEditMode="relative" rAng="0" ptsTypes="AA">
                                      <p:cBhvr>
                                        <p:cTn id="140" dur="1750" fill="hold"/>
                                        <p:tgtEl>
                                          <p:spTgt spid="88"/>
                                        </p:tgtEl>
                                        <p:attrNameLst>
                                          <p:attrName>ppt_x</p:attrName>
                                          <p:attrName>ppt_y</p:attrName>
                                        </p:attrNameLst>
                                      </p:cBhvr>
                                      <p:rCtr x="1788" y="2345"/>
                                    </p:animMotion>
                                  </p:childTnLst>
                                </p:cTn>
                              </p:par>
                              <p:par>
                                <p:cTn id="141" presetID="42" presetClass="path" presetSubtype="0" accel="50000" decel="50000" fill="hold" nodeType="withEffect">
                                  <p:stCondLst>
                                    <p:cond delay="0"/>
                                  </p:stCondLst>
                                  <p:childTnLst>
                                    <p:animMotion origin="layout" path="M -1.38889E-6 4.19315E-6 L 0.03316 0.04258 " pathEditMode="relative" rAng="0" ptsTypes="AA">
                                      <p:cBhvr>
                                        <p:cTn id="142" dur="1750" fill="hold"/>
                                        <p:tgtEl>
                                          <p:spTgt spid="91"/>
                                        </p:tgtEl>
                                        <p:attrNameLst>
                                          <p:attrName>ppt_x</p:attrName>
                                          <p:attrName>ppt_y</p:attrName>
                                        </p:attrNameLst>
                                      </p:cBhvr>
                                      <p:rCtr x="1649" y="2129"/>
                                    </p:animMotion>
                                  </p:childTnLst>
                                </p:cTn>
                              </p:par>
                              <p:par>
                                <p:cTn id="143" presetID="42" presetClass="path" presetSubtype="0" accel="50000" decel="50000" fill="hold" nodeType="withEffect">
                                  <p:stCondLst>
                                    <p:cond delay="0"/>
                                  </p:stCondLst>
                                  <p:childTnLst>
                                    <p:animMotion origin="layout" path="M -3.33333E-6 4.5679E-6 L -0.07448 0.05586 " pathEditMode="relative" rAng="0" ptsTypes="AA">
                                      <p:cBhvr>
                                        <p:cTn id="144" dur="1750" fill="hold"/>
                                        <p:tgtEl>
                                          <p:spTgt spid="94"/>
                                        </p:tgtEl>
                                        <p:attrNameLst>
                                          <p:attrName>ppt_x</p:attrName>
                                          <p:attrName>ppt_y</p:attrName>
                                        </p:attrNameLst>
                                      </p:cBhvr>
                                      <p:rCtr x="-3733" y="2778"/>
                                    </p:animMotion>
                                  </p:childTnLst>
                                </p:cTn>
                              </p:par>
                              <p:par>
                                <p:cTn id="145" presetID="42" presetClass="path" presetSubtype="0" accel="50000" decel="50000" fill="hold" nodeType="withEffect">
                                  <p:stCondLst>
                                    <p:cond delay="0"/>
                                  </p:stCondLst>
                                  <p:childTnLst>
                                    <p:animMotion origin="layout" path="M 5.55556E-7 2.98365E-6 L 0.02795 0.05986 " pathEditMode="relative" rAng="0" ptsTypes="AA">
                                      <p:cBhvr>
                                        <p:cTn id="146" dur="1750" fill="hold"/>
                                        <p:tgtEl>
                                          <p:spTgt spid="171"/>
                                        </p:tgtEl>
                                        <p:attrNameLst>
                                          <p:attrName>ppt_x</p:attrName>
                                          <p:attrName>ppt_y</p:attrName>
                                        </p:attrNameLst>
                                      </p:cBhvr>
                                      <p:rCtr x="1389" y="2993"/>
                                    </p:animMotion>
                                  </p:childTnLst>
                                </p:cTn>
                              </p:par>
                              <p:par>
                                <p:cTn id="147" presetID="42" presetClass="path" presetSubtype="0" accel="50000" decel="50000" fill="hold" nodeType="withEffect">
                                  <p:stCondLst>
                                    <p:cond delay="0"/>
                                  </p:stCondLst>
                                  <p:childTnLst>
                                    <p:animMotion origin="layout" path="M -3.05556E-6 3.7037E-7 L 0.00868 0.04383 " pathEditMode="relative" rAng="0" ptsTypes="AA">
                                      <p:cBhvr>
                                        <p:cTn id="148" dur="1750" fill="hold"/>
                                        <p:tgtEl>
                                          <p:spTgt spid="97"/>
                                        </p:tgtEl>
                                        <p:attrNameLst>
                                          <p:attrName>ppt_x</p:attrName>
                                          <p:attrName>ppt_y</p:attrName>
                                        </p:attrNameLst>
                                      </p:cBhvr>
                                      <p:rCtr x="434" y="2191"/>
                                    </p:animMotion>
                                  </p:childTnLst>
                                </p:cTn>
                              </p:par>
                              <p:par>
                                <p:cTn id="149" presetID="42" presetClass="path" presetSubtype="0" accel="50000" decel="50000" fill="hold" nodeType="withEffect">
                                  <p:stCondLst>
                                    <p:cond delay="0"/>
                                  </p:stCondLst>
                                  <p:childTnLst>
                                    <p:animMotion origin="layout" path="M 3.05556E-6 4.19315E-6 L -0.02275 0.04504 " pathEditMode="relative" rAng="0" ptsTypes="AA">
                                      <p:cBhvr>
                                        <p:cTn id="150" dur="1750" fill="hold"/>
                                        <p:tgtEl>
                                          <p:spTgt spid="100"/>
                                        </p:tgtEl>
                                        <p:attrNameLst>
                                          <p:attrName>ppt_x</p:attrName>
                                          <p:attrName>ppt_y</p:attrName>
                                        </p:attrNameLst>
                                      </p:cBhvr>
                                      <p:rCtr x="-1146" y="2252"/>
                                    </p:animMotion>
                                  </p:childTnLst>
                                </p:cTn>
                              </p:par>
                              <p:par>
                                <p:cTn id="151" presetID="10" presetClass="exit" presetSubtype="0" fill="hold" nodeType="withEffect">
                                  <p:stCondLst>
                                    <p:cond delay="0"/>
                                  </p:stCondLst>
                                  <p:childTnLst>
                                    <p:animEffect transition="out" filter="fade">
                                      <p:cBhvr>
                                        <p:cTn id="152" dur="1750"/>
                                        <p:tgtEl>
                                          <p:spTgt spid="171"/>
                                        </p:tgtEl>
                                      </p:cBhvr>
                                    </p:animEffect>
                                    <p:set>
                                      <p:cBhvr>
                                        <p:cTn id="153" dur="1" fill="hold">
                                          <p:stCondLst>
                                            <p:cond delay="1749"/>
                                          </p:stCondLst>
                                        </p:cTn>
                                        <p:tgtEl>
                                          <p:spTgt spid="171"/>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1750"/>
                                        <p:tgtEl>
                                          <p:spTgt spid="168"/>
                                        </p:tgtEl>
                                      </p:cBhvr>
                                    </p:animEffect>
                                    <p:set>
                                      <p:cBhvr>
                                        <p:cTn id="156" dur="1" fill="hold">
                                          <p:stCondLst>
                                            <p:cond delay="1749"/>
                                          </p:stCondLst>
                                        </p:cTn>
                                        <p:tgtEl>
                                          <p:spTgt spid="168"/>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1750"/>
                                        <p:tgtEl>
                                          <p:spTgt spid="14"/>
                                        </p:tgtEl>
                                      </p:cBhvr>
                                    </p:animEffect>
                                    <p:set>
                                      <p:cBhvr>
                                        <p:cTn id="159" dur="1" fill="hold">
                                          <p:stCondLst>
                                            <p:cond delay="1749"/>
                                          </p:stCondLst>
                                        </p:cTn>
                                        <p:tgtEl>
                                          <p:spTgt spid="14"/>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1750"/>
                                        <p:tgtEl>
                                          <p:spTgt spid="73"/>
                                        </p:tgtEl>
                                      </p:cBhvr>
                                    </p:animEffect>
                                    <p:set>
                                      <p:cBhvr>
                                        <p:cTn id="162" dur="1" fill="hold">
                                          <p:stCondLst>
                                            <p:cond delay="1749"/>
                                          </p:stCondLst>
                                        </p:cTn>
                                        <p:tgtEl>
                                          <p:spTgt spid="73"/>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750"/>
                                        <p:tgtEl>
                                          <p:spTgt spid="76"/>
                                        </p:tgtEl>
                                      </p:cBhvr>
                                    </p:animEffect>
                                    <p:set>
                                      <p:cBhvr>
                                        <p:cTn id="165" dur="1" fill="hold">
                                          <p:stCondLst>
                                            <p:cond delay="1749"/>
                                          </p:stCondLst>
                                        </p:cTn>
                                        <p:tgtEl>
                                          <p:spTgt spid="76"/>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750"/>
                                        <p:tgtEl>
                                          <p:spTgt spid="79"/>
                                        </p:tgtEl>
                                      </p:cBhvr>
                                    </p:animEffect>
                                    <p:set>
                                      <p:cBhvr>
                                        <p:cTn id="168" dur="1" fill="hold">
                                          <p:stCondLst>
                                            <p:cond delay="1749"/>
                                          </p:stCondLst>
                                        </p:cTn>
                                        <p:tgtEl>
                                          <p:spTgt spid="79"/>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750"/>
                                        <p:tgtEl>
                                          <p:spTgt spid="82"/>
                                        </p:tgtEl>
                                      </p:cBhvr>
                                    </p:animEffect>
                                    <p:set>
                                      <p:cBhvr>
                                        <p:cTn id="171" dur="1" fill="hold">
                                          <p:stCondLst>
                                            <p:cond delay="1749"/>
                                          </p:stCondLst>
                                        </p:cTn>
                                        <p:tgtEl>
                                          <p:spTgt spid="8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750"/>
                                        <p:tgtEl>
                                          <p:spTgt spid="85"/>
                                        </p:tgtEl>
                                      </p:cBhvr>
                                    </p:animEffect>
                                    <p:set>
                                      <p:cBhvr>
                                        <p:cTn id="174" dur="1" fill="hold">
                                          <p:stCondLst>
                                            <p:cond delay="1749"/>
                                          </p:stCondLst>
                                        </p:cTn>
                                        <p:tgtEl>
                                          <p:spTgt spid="85"/>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750"/>
                                        <p:tgtEl>
                                          <p:spTgt spid="19"/>
                                        </p:tgtEl>
                                      </p:cBhvr>
                                    </p:animEffect>
                                    <p:set>
                                      <p:cBhvr>
                                        <p:cTn id="177" dur="1" fill="hold">
                                          <p:stCondLst>
                                            <p:cond delay="1749"/>
                                          </p:stCondLst>
                                        </p:cTn>
                                        <p:tgtEl>
                                          <p:spTgt spid="19"/>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750"/>
                                        <p:tgtEl>
                                          <p:spTgt spid="88"/>
                                        </p:tgtEl>
                                      </p:cBhvr>
                                    </p:animEffect>
                                    <p:set>
                                      <p:cBhvr>
                                        <p:cTn id="180" dur="1" fill="hold">
                                          <p:stCondLst>
                                            <p:cond delay="1749"/>
                                          </p:stCondLst>
                                        </p:cTn>
                                        <p:tgtEl>
                                          <p:spTgt spid="88"/>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750"/>
                                        <p:tgtEl>
                                          <p:spTgt spid="91"/>
                                        </p:tgtEl>
                                      </p:cBhvr>
                                    </p:animEffect>
                                    <p:set>
                                      <p:cBhvr>
                                        <p:cTn id="183" dur="1" fill="hold">
                                          <p:stCondLst>
                                            <p:cond delay="1749"/>
                                          </p:stCondLst>
                                        </p:cTn>
                                        <p:tgtEl>
                                          <p:spTgt spid="91"/>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750"/>
                                        <p:tgtEl>
                                          <p:spTgt spid="94"/>
                                        </p:tgtEl>
                                      </p:cBhvr>
                                    </p:animEffect>
                                    <p:set>
                                      <p:cBhvr>
                                        <p:cTn id="186" dur="1" fill="hold">
                                          <p:stCondLst>
                                            <p:cond delay="1749"/>
                                          </p:stCondLst>
                                        </p:cTn>
                                        <p:tgtEl>
                                          <p:spTgt spid="94"/>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1750"/>
                                        <p:tgtEl>
                                          <p:spTgt spid="97"/>
                                        </p:tgtEl>
                                      </p:cBhvr>
                                    </p:animEffect>
                                    <p:set>
                                      <p:cBhvr>
                                        <p:cTn id="189" dur="1" fill="hold">
                                          <p:stCondLst>
                                            <p:cond delay="1749"/>
                                          </p:stCondLst>
                                        </p:cTn>
                                        <p:tgtEl>
                                          <p:spTgt spid="97"/>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1750"/>
                                        <p:tgtEl>
                                          <p:spTgt spid="100"/>
                                        </p:tgtEl>
                                      </p:cBhvr>
                                    </p:animEffect>
                                    <p:set>
                                      <p:cBhvr>
                                        <p:cTn id="192" dur="1" fill="hold">
                                          <p:stCondLst>
                                            <p:cond delay="1749"/>
                                          </p:stCondLst>
                                        </p:cTn>
                                        <p:tgtEl>
                                          <p:spTgt spid="100"/>
                                        </p:tgtEl>
                                        <p:attrNameLst>
                                          <p:attrName>style.visibility</p:attrName>
                                        </p:attrNameLst>
                                      </p:cBhvr>
                                      <p:to>
                                        <p:strVal val="hidden"/>
                                      </p:to>
                                    </p:set>
                                  </p:childTnLst>
                                </p:cTn>
                              </p:par>
                            </p:childTnLst>
                          </p:cTn>
                        </p:par>
                        <p:par>
                          <p:cTn id="193" fill="hold">
                            <p:stCondLst>
                              <p:cond delay="2250"/>
                            </p:stCondLst>
                            <p:childTnLst>
                              <p:par>
                                <p:cTn id="194" presetID="22" presetClass="exit" presetSubtype="2" fill="hold" nodeType="afterEffect">
                                  <p:stCondLst>
                                    <p:cond delay="0"/>
                                  </p:stCondLst>
                                  <p:childTnLst>
                                    <p:animEffect transition="out" filter="wipe(right)">
                                      <p:cBhvr>
                                        <p:cTn id="195" dur="500"/>
                                        <p:tgtEl>
                                          <p:spTgt spid="67"/>
                                        </p:tgtEl>
                                      </p:cBhvr>
                                    </p:animEffect>
                                    <p:set>
                                      <p:cBhvr>
                                        <p:cTn id="196" dur="1" fill="hold">
                                          <p:stCondLst>
                                            <p:cond delay="499"/>
                                          </p:stCondLst>
                                        </p:cTn>
                                        <p:tgtEl>
                                          <p:spTgt spid="67"/>
                                        </p:tgtEl>
                                        <p:attrNameLst>
                                          <p:attrName>style.visibility</p:attrName>
                                        </p:attrNameLst>
                                      </p:cBhvr>
                                      <p:to>
                                        <p:strVal val="hidden"/>
                                      </p:to>
                                    </p:set>
                                  </p:childTnLst>
                                </p:cTn>
                              </p:par>
                              <p:par>
                                <p:cTn id="197" presetID="22" presetClass="exit" presetSubtype="2" fill="hold" nodeType="withEffect">
                                  <p:stCondLst>
                                    <p:cond delay="0"/>
                                  </p:stCondLst>
                                  <p:childTnLst>
                                    <p:animEffect transition="out" filter="wipe(right)">
                                      <p:cBhvr>
                                        <p:cTn id="198" dur="500"/>
                                        <p:tgtEl>
                                          <p:spTgt spid="46"/>
                                        </p:tgtEl>
                                      </p:cBhvr>
                                    </p:animEffect>
                                    <p:set>
                                      <p:cBhvr>
                                        <p:cTn id="199" dur="1" fill="hold">
                                          <p:stCondLst>
                                            <p:cond delay="499"/>
                                          </p:stCondLst>
                                        </p:cTn>
                                        <p:tgtEl>
                                          <p:spTgt spid="46"/>
                                        </p:tgtEl>
                                        <p:attrNameLst>
                                          <p:attrName>style.visibility</p:attrName>
                                        </p:attrNameLst>
                                      </p:cBhvr>
                                      <p:to>
                                        <p:strVal val="hidden"/>
                                      </p:to>
                                    </p:set>
                                  </p:childTnLst>
                                </p:cTn>
                              </p:par>
                              <p:par>
                                <p:cTn id="200" presetID="22" presetClass="exit" presetSubtype="2" fill="hold" nodeType="withEffect">
                                  <p:stCondLst>
                                    <p:cond delay="0"/>
                                  </p:stCondLst>
                                  <p:childTnLst>
                                    <p:animEffect transition="out" filter="wipe(right)">
                                      <p:cBhvr>
                                        <p:cTn id="201" dur="500"/>
                                        <p:tgtEl>
                                          <p:spTgt spid="64"/>
                                        </p:tgtEl>
                                      </p:cBhvr>
                                    </p:animEffect>
                                    <p:set>
                                      <p:cBhvr>
                                        <p:cTn id="202" dur="1" fill="hold">
                                          <p:stCondLst>
                                            <p:cond delay="499"/>
                                          </p:stCondLst>
                                        </p:cTn>
                                        <p:tgtEl>
                                          <p:spTgt spid="64"/>
                                        </p:tgtEl>
                                        <p:attrNameLst>
                                          <p:attrName>style.visibility</p:attrName>
                                        </p:attrNameLst>
                                      </p:cBhvr>
                                      <p:to>
                                        <p:strVal val="hidden"/>
                                      </p:to>
                                    </p:set>
                                  </p:childTnLst>
                                </p:cTn>
                              </p:par>
                              <p:par>
                                <p:cTn id="203" presetID="22" presetClass="exit" presetSubtype="2" fill="hold" nodeType="withEffect">
                                  <p:stCondLst>
                                    <p:cond delay="0"/>
                                  </p:stCondLst>
                                  <p:childTnLst>
                                    <p:animEffect transition="out" filter="wipe(right)">
                                      <p:cBhvr>
                                        <p:cTn id="204" dur="500"/>
                                        <p:tgtEl>
                                          <p:spTgt spid="58"/>
                                        </p:tgtEl>
                                      </p:cBhvr>
                                    </p:animEffect>
                                    <p:set>
                                      <p:cBhvr>
                                        <p:cTn id="205" dur="1" fill="hold">
                                          <p:stCondLst>
                                            <p:cond delay="499"/>
                                          </p:stCondLst>
                                        </p:cTn>
                                        <p:tgtEl>
                                          <p:spTgt spid="58"/>
                                        </p:tgtEl>
                                        <p:attrNameLst>
                                          <p:attrName>style.visibility</p:attrName>
                                        </p:attrNameLst>
                                      </p:cBhvr>
                                      <p:to>
                                        <p:strVal val="hidden"/>
                                      </p:to>
                                    </p:set>
                                  </p:childTnLst>
                                </p:cTn>
                              </p:par>
                              <p:par>
                                <p:cTn id="206" presetID="22" presetClass="exit" presetSubtype="2" fill="hold" nodeType="withEffect">
                                  <p:stCondLst>
                                    <p:cond delay="0"/>
                                  </p:stCondLst>
                                  <p:childTnLst>
                                    <p:animEffect transition="out" filter="wipe(right)">
                                      <p:cBhvr>
                                        <p:cTn id="207" dur="500"/>
                                        <p:tgtEl>
                                          <p:spTgt spid="61"/>
                                        </p:tgtEl>
                                      </p:cBhvr>
                                    </p:animEffect>
                                    <p:set>
                                      <p:cBhvr>
                                        <p:cTn id="208" dur="1" fill="hold">
                                          <p:stCondLst>
                                            <p:cond delay="499"/>
                                          </p:stCondLst>
                                        </p:cTn>
                                        <p:tgtEl>
                                          <p:spTgt spid="61"/>
                                        </p:tgtEl>
                                        <p:attrNameLst>
                                          <p:attrName>style.visibility</p:attrName>
                                        </p:attrNameLst>
                                      </p:cBhvr>
                                      <p:to>
                                        <p:strVal val="hidden"/>
                                      </p:to>
                                    </p:set>
                                  </p:childTnLst>
                                </p:cTn>
                              </p:par>
                              <p:par>
                                <p:cTn id="209" presetID="22" presetClass="exit" presetSubtype="2" fill="hold" nodeType="withEffect">
                                  <p:stCondLst>
                                    <p:cond delay="0"/>
                                  </p:stCondLst>
                                  <p:childTnLst>
                                    <p:animEffect transition="out" filter="wipe(right)">
                                      <p:cBhvr>
                                        <p:cTn id="210" dur="500"/>
                                        <p:tgtEl>
                                          <p:spTgt spid="55"/>
                                        </p:tgtEl>
                                      </p:cBhvr>
                                    </p:animEffect>
                                    <p:set>
                                      <p:cBhvr>
                                        <p:cTn id="211" dur="1" fill="hold">
                                          <p:stCondLst>
                                            <p:cond delay="499"/>
                                          </p:stCondLst>
                                        </p:cTn>
                                        <p:tgtEl>
                                          <p:spTgt spid="55"/>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52"/>
                                        </p:tgtEl>
                                      </p:cBhvr>
                                    </p:animEffect>
                                    <p:set>
                                      <p:cBhvr>
                                        <p:cTn id="214" dur="1" fill="hold">
                                          <p:stCondLst>
                                            <p:cond delay="499"/>
                                          </p:stCondLst>
                                        </p:cTn>
                                        <p:tgtEl>
                                          <p:spTgt spid="52"/>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49"/>
                                        </p:tgtEl>
                                      </p:cBhvr>
                                    </p:animEffect>
                                    <p:set>
                                      <p:cBhvr>
                                        <p:cTn id="217" dur="1" fill="hold">
                                          <p:stCondLst>
                                            <p:cond delay="499"/>
                                          </p:stCondLst>
                                        </p:cTn>
                                        <p:tgtEl>
                                          <p:spTgt spid="49"/>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174"/>
                                        </p:tgtEl>
                                      </p:cBhvr>
                                    </p:animEffect>
                                    <p:set>
                                      <p:cBhvr>
                                        <p:cTn id="220" dur="1" fill="hold">
                                          <p:stCondLst>
                                            <p:cond delay="499"/>
                                          </p:stCondLst>
                                        </p:cTn>
                                        <p:tgtEl>
                                          <p:spTgt spid="174"/>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177"/>
                                        </p:tgtEl>
                                      </p:cBhvr>
                                    </p:animEffect>
                                    <p:set>
                                      <p:cBhvr>
                                        <p:cTn id="223" dur="1" fill="hold">
                                          <p:stCondLst>
                                            <p:cond delay="499"/>
                                          </p:stCondLst>
                                        </p:cTn>
                                        <p:tgtEl>
                                          <p:spTgt spid="177"/>
                                        </p:tgtEl>
                                        <p:attrNameLst>
                                          <p:attrName>style.visibility</p:attrName>
                                        </p:attrNameLst>
                                      </p:cBhvr>
                                      <p:to>
                                        <p:strVal val="hidden"/>
                                      </p:to>
                                    </p:set>
                                  </p:childTnLst>
                                </p:cTn>
                              </p:par>
                              <p:par>
                                <p:cTn id="224" presetID="1" presetClass="entr" presetSubtype="0" fill="hold" nodeType="withEffect">
                                  <p:stCondLst>
                                    <p:cond delay="0"/>
                                  </p:stCondLst>
                                  <p:childTnLst>
                                    <p:set>
                                      <p:cBhvr>
                                        <p:cTn id="225" dur="1" fill="hold">
                                          <p:stCondLst>
                                            <p:cond delay="0"/>
                                          </p:stCondLst>
                                        </p:cTn>
                                        <p:tgtEl>
                                          <p:spTgt spid="25"/>
                                        </p:tgtEl>
                                        <p:attrNameLst>
                                          <p:attrName>style.visibility</p:attrName>
                                        </p:attrNameLst>
                                      </p:cBhvr>
                                      <p:to>
                                        <p:strVal val="visible"/>
                                      </p:to>
                                    </p:set>
                                  </p:childTnLst>
                                </p:cTn>
                              </p:par>
                              <p:par>
                                <p:cTn id="226" presetID="22" presetClass="entr" presetSubtype="1" fill="hold" nodeType="withEffect">
                                  <p:stCondLst>
                                    <p:cond delay="0"/>
                                  </p:stCondLst>
                                  <p:childTnLst>
                                    <p:set>
                                      <p:cBhvr>
                                        <p:cTn id="227" dur="1" fill="hold">
                                          <p:stCondLst>
                                            <p:cond delay="0"/>
                                          </p:stCondLst>
                                        </p:cTn>
                                        <p:tgtEl>
                                          <p:spTgt spid="103"/>
                                        </p:tgtEl>
                                        <p:attrNameLst>
                                          <p:attrName>style.visibility</p:attrName>
                                        </p:attrNameLst>
                                      </p:cBhvr>
                                      <p:to>
                                        <p:strVal val="visible"/>
                                      </p:to>
                                    </p:set>
                                    <p:animEffect transition="in" filter="wipe(up)">
                                      <p:cBhvr>
                                        <p:cTn id="228" dur="500"/>
                                        <p:tgtEl>
                                          <p:spTgt spid="103"/>
                                        </p:tgtEl>
                                      </p:cBhvr>
                                    </p:animEffect>
                                  </p:childTnLst>
                                </p:cTn>
                              </p:par>
                            </p:childTnLst>
                          </p:cTn>
                        </p:par>
                        <p:par>
                          <p:cTn id="229" fill="hold">
                            <p:stCondLst>
                              <p:cond delay="2750"/>
                            </p:stCondLst>
                            <p:childTnLst>
                              <p:par>
                                <p:cTn id="230" presetID="22" presetClass="entr" presetSubtype="8" fill="hold" nodeType="afterEffect">
                                  <p:stCondLst>
                                    <p:cond delay="0"/>
                                  </p:stCondLst>
                                  <p:childTnLst>
                                    <p:set>
                                      <p:cBhvr>
                                        <p:cTn id="231" dur="1" fill="hold">
                                          <p:stCondLst>
                                            <p:cond delay="0"/>
                                          </p:stCondLst>
                                        </p:cTn>
                                        <p:tgtEl>
                                          <p:spTgt spid="108"/>
                                        </p:tgtEl>
                                        <p:attrNameLst>
                                          <p:attrName>style.visibility</p:attrName>
                                        </p:attrNameLst>
                                      </p:cBhvr>
                                      <p:to>
                                        <p:strVal val="visible"/>
                                      </p:to>
                                    </p:set>
                                    <p:animEffect transition="in" filter="wipe(left)">
                                      <p:cBhvr>
                                        <p:cTn id="232" dur="500"/>
                                        <p:tgtEl>
                                          <p:spTgt spid="108"/>
                                        </p:tgtEl>
                                      </p:cBhvr>
                                    </p:animEffect>
                                  </p:childTnLst>
                                </p:cTn>
                              </p:par>
                              <p:par>
                                <p:cTn id="233" presetID="22" presetClass="entr" presetSubtype="8" fill="hold" nodeType="withEffect">
                                  <p:stCondLst>
                                    <p:cond delay="0"/>
                                  </p:stCondLst>
                                  <p:childTnLst>
                                    <p:set>
                                      <p:cBhvr>
                                        <p:cTn id="234" dur="1" fill="hold">
                                          <p:stCondLst>
                                            <p:cond delay="0"/>
                                          </p:stCondLst>
                                        </p:cTn>
                                        <p:tgtEl>
                                          <p:spTgt spid="70"/>
                                        </p:tgtEl>
                                        <p:attrNameLst>
                                          <p:attrName>style.visibility</p:attrName>
                                        </p:attrNameLst>
                                      </p:cBhvr>
                                      <p:to>
                                        <p:strVal val="visible"/>
                                      </p:to>
                                    </p:set>
                                    <p:animEffect transition="in" filter="wipe(left)">
                                      <p:cBhvr>
                                        <p:cTn id="235" dur="1750"/>
                                        <p:tgtEl>
                                          <p:spTgt spid="70"/>
                                        </p:tgtEl>
                                      </p:cBhvr>
                                    </p:animEffect>
                                  </p:childTnLst>
                                </p:cTn>
                              </p:par>
                              <p:par>
                                <p:cTn id="236" presetID="22" presetClass="entr" presetSubtype="8" fill="hold" nodeType="withEffect">
                                  <p:stCondLst>
                                    <p:cond delay="500"/>
                                  </p:stCondLst>
                                  <p:childTnLst>
                                    <p:set>
                                      <p:cBhvr>
                                        <p:cTn id="237" dur="1" fill="hold">
                                          <p:stCondLst>
                                            <p:cond delay="0"/>
                                          </p:stCondLst>
                                        </p:cTn>
                                        <p:tgtEl>
                                          <p:spTgt spid="113"/>
                                        </p:tgtEl>
                                        <p:attrNameLst>
                                          <p:attrName>style.visibility</p:attrName>
                                        </p:attrNameLst>
                                      </p:cBhvr>
                                      <p:to>
                                        <p:strVal val="visible"/>
                                      </p:to>
                                    </p:set>
                                    <p:animEffect transition="in" filter="wipe(left)">
                                      <p:cBhvr>
                                        <p:cTn id="238" dur="500"/>
                                        <p:tgtEl>
                                          <p:spTgt spid="113"/>
                                        </p:tgtEl>
                                      </p:cBhvr>
                                    </p:animEffect>
                                  </p:childTnLst>
                                </p:cTn>
                              </p:par>
                              <p:par>
                                <p:cTn id="239" presetID="22" presetClass="entr" presetSubtype="8" fill="hold" nodeType="withEffect">
                                  <p:stCondLst>
                                    <p:cond delay="1000"/>
                                  </p:stCondLst>
                                  <p:childTnLst>
                                    <p:set>
                                      <p:cBhvr>
                                        <p:cTn id="240" dur="1" fill="hold">
                                          <p:stCondLst>
                                            <p:cond delay="0"/>
                                          </p:stCondLst>
                                        </p:cTn>
                                        <p:tgtEl>
                                          <p:spTgt spid="118"/>
                                        </p:tgtEl>
                                        <p:attrNameLst>
                                          <p:attrName>style.visibility</p:attrName>
                                        </p:attrNameLst>
                                      </p:cBhvr>
                                      <p:to>
                                        <p:strVal val="visible"/>
                                      </p:to>
                                    </p:set>
                                    <p:animEffect transition="in" filter="wipe(left)">
                                      <p:cBhvr>
                                        <p:cTn id="241" dur="500"/>
                                        <p:tgtEl>
                                          <p:spTgt spid="118"/>
                                        </p:tgtEl>
                                      </p:cBhvr>
                                    </p:animEffect>
                                  </p:childTnLst>
                                </p:cTn>
                              </p:par>
                              <p:par>
                                <p:cTn id="242" presetID="22" presetClass="entr" presetSubtype="8" fill="hold" nodeType="withEffect">
                                  <p:stCondLst>
                                    <p:cond delay="1500"/>
                                  </p:stCondLst>
                                  <p:childTnLst>
                                    <p:set>
                                      <p:cBhvr>
                                        <p:cTn id="243" dur="1" fill="hold">
                                          <p:stCondLst>
                                            <p:cond delay="0"/>
                                          </p:stCondLst>
                                        </p:cTn>
                                        <p:tgtEl>
                                          <p:spTgt spid="122"/>
                                        </p:tgtEl>
                                        <p:attrNameLst>
                                          <p:attrName>style.visibility</p:attrName>
                                        </p:attrNameLst>
                                      </p:cBhvr>
                                      <p:to>
                                        <p:strVal val="visible"/>
                                      </p:to>
                                    </p:set>
                                    <p:animEffect transition="in" filter="wipe(left)">
                                      <p:cBhvr>
                                        <p:cTn id="244" dur="500"/>
                                        <p:tgtEl>
                                          <p:spTgt spid="122"/>
                                        </p:tgtEl>
                                      </p:cBhvr>
                                    </p:animEffect>
                                  </p:childTnLst>
                                </p:cTn>
                              </p:par>
                              <p:par>
                                <p:cTn id="245" presetID="10" presetClass="entr" presetSubtype="0" fill="hold" nodeType="withEffect">
                                  <p:stCondLst>
                                    <p:cond delay="0"/>
                                  </p:stCondLst>
                                  <p:childTnLst>
                                    <p:set>
                                      <p:cBhvr>
                                        <p:cTn id="246" dur="1" fill="hold">
                                          <p:stCondLst>
                                            <p:cond delay="0"/>
                                          </p:stCondLst>
                                        </p:cTn>
                                        <p:tgtEl>
                                          <p:spTgt spid="150"/>
                                        </p:tgtEl>
                                        <p:attrNameLst>
                                          <p:attrName>style.visibility</p:attrName>
                                        </p:attrNameLst>
                                      </p:cBhvr>
                                      <p:to>
                                        <p:strVal val="visible"/>
                                      </p:to>
                                    </p:set>
                                    <p:animEffect transition="in" filter="fade">
                                      <p:cBhvr>
                                        <p:cTn id="247" dur="500"/>
                                        <p:tgtEl>
                                          <p:spTgt spid="150"/>
                                        </p:tgtEl>
                                      </p:cBhvr>
                                    </p:animEffect>
                                  </p:childTnLst>
                                </p:cTn>
                              </p:par>
                              <p:par>
                                <p:cTn id="248" presetID="8" presetClass="emph" presetSubtype="0" repeatCount="indefinite" fill="hold" nodeType="withEffect">
                                  <p:stCondLst>
                                    <p:cond delay="0"/>
                                  </p:stCondLst>
                                  <p:childTnLst>
                                    <p:animRot by="-21600000">
                                      <p:cBhvr>
                                        <p:cTn id="249" dur="1000" fill="hold"/>
                                        <p:tgtEl>
                                          <p:spTgt spid="150"/>
                                        </p:tgtEl>
                                        <p:attrNameLst>
                                          <p:attrName>r</p:attrName>
                                        </p:attrNameLst>
                                      </p:cBhvr>
                                    </p:animRot>
                                  </p:childTnLst>
                                </p:cTn>
                              </p:par>
                              <p:par>
                                <p:cTn id="250" presetID="10" presetClass="entr" presetSubtype="0" fill="hold" nodeType="withEffect">
                                  <p:stCondLst>
                                    <p:cond delay="0"/>
                                  </p:stCondLst>
                                  <p:childTnLst>
                                    <p:set>
                                      <p:cBhvr>
                                        <p:cTn id="251" dur="1" fill="hold">
                                          <p:stCondLst>
                                            <p:cond delay="0"/>
                                          </p:stCondLst>
                                        </p:cTn>
                                        <p:tgtEl>
                                          <p:spTgt spid="145"/>
                                        </p:tgtEl>
                                        <p:attrNameLst>
                                          <p:attrName>style.visibility</p:attrName>
                                        </p:attrNameLst>
                                      </p:cBhvr>
                                      <p:to>
                                        <p:strVal val="visible"/>
                                      </p:to>
                                    </p:set>
                                    <p:animEffect transition="in" filter="fade">
                                      <p:cBhvr>
                                        <p:cTn id="252" dur="500"/>
                                        <p:tgtEl>
                                          <p:spTgt spid="145"/>
                                        </p:tgtEl>
                                      </p:cBhvr>
                                    </p:animEffect>
                                  </p:childTnLst>
                                </p:cTn>
                              </p:par>
                              <p:par>
                                <p:cTn id="253" presetID="8" presetClass="emph" presetSubtype="0" repeatCount="indefinite" fill="hold" nodeType="withEffect">
                                  <p:stCondLst>
                                    <p:cond delay="0"/>
                                  </p:stCondLst>
                                  <p:childTnLst>
                                    <p:animRot by="21600000">
                                      <p:cBhvr>
                                        <p:cTn id="254" dur="1000" fill="hold"/>
                                        <p:tgtEl>
                                          <p:spTgt spid="145"/>
                                        </p:tgtEl>
                                        <p:attrNameLst>
                                          <p:attrName>r</p:attrName>
                                        </p:attrNameLst>
                                      </p:cBhvr>
                                    </p:animRot>
                                  </p:childTnLst>
                                </p:cTn>
                              </p:par>
                              <p:par>
                                <p:cTn id="255" presetID="10" presetClass="entr" presetSubtype="0" fill="hold" nodeType="withEffect">
                                  <p:stCondLst>
                                    <p:cond delay="0"/>
                                  </p:stCondLst>
                                  <p:childTnLst>
                                    <p:set>
                                      <p:cBhvr>
                                        <p:cTn id="256" dur="1" fill="hold">
                                          <p:stCondLst>
                                            <p:cond delay="0"/>
                                          </p:stCondLst>
                                        </p:cTn>
                                        <p:tgtEl>
                                          <p:spTgt spid="140"/>
                                        </p:tgtEl>
                                        <p:attrNameLst>
                                          <p:attrName>style.visibility</p:attrName>
                                        </p:attrNameLst>
                                      </p:cBhvr>
                                      <p:to>
                                        <p:strVal val="visible"/>
                                      </p:to>
                                    </p:set>
                                    <p:animEffect transition="in" filter="fade">
                                      <p:cBhvr>
                                        <p:cTn id="257" dur="500"/>
                                        <p:tgtEl>
                                          <p:spTgt spid="140"/>
                                        </p:tgtEl>
                                      </p:cBhvr>
                                    </p:animEffect>
                                  </p:childTnLst>
                                </p:cTn>
                              </p:par>
                              <p:par>
                                <p:cTn id="258" presetID="8" presetClass="emph" presetSubtype="0" repeatCount="indefinite" fill="hold" nodeType="withEffect">
                                  <p:stCondLst>
                                    <p:cond delay="0"/>
                                  </p:stCondLst>
                                  <p:childTnLst>
                                    <p:animRot by="-21600000">
                                      <p:cBhvr>
                                        <p:cTn id="259" dur="1000" fill="hold"/>
                                        <p:tgtEl>
                                          <p:spTgt spid="140"/>
                                        </p:tgtEl>
                                        <p:attrNameLst>
                                          <p:attrName>r</p:attrName>
                                        </p:attrNameLst>
                                      </p:cBhvr>
                                    </p:animRot>
                                  </p:childTnLst>
                                </p:cTn>
                              </p:par>
                              <p:par>
                                <p:cTn id="260" presetID="10" presetClass="entr" presetSubtype="0" fill="hold" nodeType="withEffect">
                                  <p:stCondLst>
                                    <p:cond delay="0"/>
                                  </p:stCondLst>
                                  <p:childTnLst>
                                    <p:set>
                                      <p:cBhvr>
                                        <p:cTn id="261" dur="1" fill="hold">
                                          <p:stCondLst>
                                            <p:cond delay="0"/>
                                          </p:stCondLst>
                                        </p:cTn>
                                        <p:tgtEl>
                                          <p:spTgt spid="135"/>
                                        </p:tgtEl>
                                        <p:attrNameLst>
                                          <p:attrName>style.visibility</p:attrName>
                                        </p:attrNameLst>
                                      </p:cBhvr>
                                      <p:to>
                                        <p:strVal val="visible"/>
                                      </p:to>
                                    </p:set>
                                    <p:animEffect transition="in" filter="fade">
                                      <p:cBhvr>
                                        <p:cTn id="262" dur="500"/>
                                        <p:tgtEl>
                                          <p:spTgt spid="135"/>
                                        </p:tgtEl>
                                      </p:cBhvr>
                                    </p:animEffect>
                                  </p:childTnLst>
                                </p:cTn>
                              </p:par>
                              <p:par>
                                <p:cTn id="263" presetID="8" presetClass="emph" presetSubtype="0" repeatCount="indefinite" fill="hold" nodeType="withEffect">
                                  <p:stCondLst>
                                    <p:cond delay="0"/>
                                  </p:stCondLst>
                                  <p:childTnLst>
                                    <p:animRot by="21600000">
                                      <p:cBhvr>
                                        <p:cTn id="264" dur="1000" fill="hold"/>
                                        <p:tgtEl>
                                          <p:spTgt spid="135"/>
                                        </p:tgtEl>
                                        <p:attrNameLst>
                                          <p:attrName>r</p:attrName>
                                        </p:attrNameLst>
                                      </p:cBhvr>
                                    </p:animRot>
                                  </p:childTnLst>
                                </p:cTn>
                              </p:par>
                              <p:par>
                                <p:cTn id="265" presetID="10" presetClass="entr" presetSubtype="0" fill="hold" nodeType="withEffect">
                                  <p:stCondLst>
                                    <p:cond delay="500"/>
                                  </p:stCondLst>
                                  <p:childTnLst>
                                    <p:set>
                                      <p:cBhvr>
                                        <p:cTn id="266" dur="1" fill="hold">
                                          <p:stCondLst>
                                            <p:cond delay="0"/>
                                          </p:stCondLst>
                                        </p:cTn>
                                        <p:tgtEl>
                                          <p:spTgt spid="130"/>
                                        </p:tgtEl>
                                        <p:attrNameLst>
                                          <p:attrName>style.visibility</p:attrName>
                                        </p:attrNameLst>
                                      </p:cBhvr>
                                      <p:to>
                                        <p:strVal val="visible"/>
                                      </p:to>
                                    </p:set>
                                    <p:animEffect transition="in" filter="fade">
                                      <p:cBhvr>
                                        <p:cTn id="267" dur="500"/>
                                        <p:tgtEl>
                                          <p:spTgt spid="130"/>
                                        </p:tgtEl>
                                      </p:cBhvr>
                                    </p:animEffect>
                                  </p:childTnLst>
                                </p:cTn>
                              </p:par>
                              <p:par>
                                <p:cTn id="268" presetID="8" presetClass="emph" presetSubtype="0" repeatCount="indefinite" fill="hold" nodeType="withEffect">
                                  <p:stCondLst>
                                    <p:cond delay="500"/>
                                  </p:stCondLst>
                                  <p:childTnLst>
                                    <p:animRot by="-21600000">
                                      <p:cBhvr>
                                        <p:cTn id="269" dur="1000" fill="hold"/>
                                        <p:tgtEl>
                                          <p:spTgt spid="130"/>
                                        </p:tgtEl>
                                        <p:attrNameLst>
                                          <p:attrName>r</p:attrName>
                                        </p:attrNameLst>
                                      </p:cBhvr>
                                    </p:animRot>
                                  </p:childTnLst>
                                </p:cTn>
                              </p:par>
                              <p:par>
                                <p:cTn id="270" presetID="10" presetClass="entr" presetSubtype="0" fill="hold" nodeType="withEffect">
                                  <p:stCondLst>
                                    <p:cond delay="500"/>
                                  </p:stCondLst>
                                  <p:childTnLst>
                                    <p:set>
                                      <p:cBhvr>
                                        <p:cTn id="271" dur="1" fill="hold">
                                          <p:stCondLst>
                                            <p:cond delay="0"/>
                                          </p:stCondLst>
                                        </p:cTn>
                                        <p:tgtEl>
                                          <p:spTgt spid="125"/>
                                        </p:tgtEl>
                                        <p:attrNameLst>
                                          <p:attrName>style.visibility</p:attrName>
                                        </p:attrNameLst>
                                      </p:cBhvr>
                                      <p:to>
                                        <p:strVal val="visible"/>
                                      </p:to>
                                    </p:set>
                                    <p:animEffect transition="in" filter="fade">
                                      <p:cBhvr>
                                        <p:cTn id="272" dur="500"/>
                                        <p:tgtEl>
                                          <p:spTgt spid="125"/>
                                        </p:tgtEl>
                                      </p:cBhvr>
                                    </p:animEffect>
                                  </p:childTnLst>
                                </p:cTn>
                              </p:par>
                              <p:par>
                                <p:cTn id="273" presetID="8" presetClass="emph" presetSubtype="0" repeatCount="indefinite" fill="hold" nodeType="withEffect">
                                  <p:stCondLst>
                                    <p:cond delay="500"/>
                                  </p:stCondLst>
                                  <p:childTnLst>
                                    <p:animRot by="21600000">
                                      <p:cBhvr>
                                        <p:cTn id="274" dur="1000" fill="hold"/>
                                        <p:tgtEl>
                                          <p:spTgt spid="125"/>
                                        </p:tgtEl>
                                        <p:attrNameLst>
                                          <p:attrName>r</p:attrName>
                                        </p:attrNameLst>
                                      </p:cBhvr>
                                    </p:animRot>
                                  </p:childTnLst>
                                </p:cTn>
                              </p:par>
                              <p:par>
                                <p:cTn id="275" presetID="1" presetClass="entr" presetSubtype="0" fill="hold" nodeType="withEffect">
                                  <p:stCondLst>
                                    <p:cond delay="500"/>
                                  </p:stCondLst>
                                  <p:childTnLst>
                                    <p:set>
                                      <p:cBhvr>
                                        <p:cTn id="276" dur="1" fill="hold">
                                          <p:stCondLst>
                                            <p:cond delay="0"/>
                                          </p:stCondLst>
                                        </p:cTn>
                                        <p:tgtEl>
                                          <p:spTgt spid="43"/>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26"/>
                                        </p:tgtEl>
                                        <p:attrNameLst>
                                          <p:attrName>style.visibility</p:attrName>
                                        </p:attrNameLst>
                                      </p:cBhvr>
                                      <p:to>
                                        <p:strVal val="visible"/>
                                      </p:to>
                                    </p:set>
                                    <p:anim calcmode="lin" valueType="num">
                                      <p:cBhvr additive="base">
                                        <p:cTn id="281" dur="500" fill="hold"/>
                                        <p:tgtEl>
                                          <p:spTgt spid="26"/>
                                        </p:tgtEl>
                                        <p:attrNameLst>
                                          <p:attrName>ppt_x</p:attrName>
                                        </p:attrNameLst>
                                      </p:cBhvr>
                                      <p:tavLst>
                                        <p:tav tm="0">
                                          <p:val>
                                            <p:strVal val="0-#ppt_w/2"/>
                                          </p:val>
                                        </p:tav>
                                        <p:tav tm="100000">
                                          <p:val>
                                            <p:strVal val="#ppt_x"/>
                                          </p:val>
                                        </p:tav>
                                      </p:tavLst>
                                    </p:anim>
                                    <p:anim calcmode="lin" valueType="num">
                                      <p:cBhvr additive="base">
                                        <p:cTn id="282" dur="500" fill="hold"/>
                                        <p:tgtEl>
                                          <p:spTgt spid="26"/>
                                        </p:tgtEl>
                                        <p:attrNameLst>
                                          <p:attrName>ppt_y</p:attrName>
                                        </p:attrNameLst>
                                      </p:cBhvr>
                                      <p:tavLst>
                                        <p:tav tm="0">
                                          <p:val>
                                            <p:strVal val="#ppt_y"/>
                                          </p:val>
                                        </p:tav>
                                        <p:tav tm="100000">
                                          <p:val>
                                            <p:strVal val="#ppt_y"/>
                                          </p:val>
                                        </p:tav>
                                      </p:tavLst>
                                    </p:anim>
                                  </p:childTnLst>
                                </p:cTn>
                              </p:par>
                            </p:childTnLst>
                          </p:cTn>
                        </p:par>
                        <p:par>
                          <p:cTn id="283" fill="hold">
                            <p:stCondLst>
                              <p:cond delay="500"/>
                            </p:stCondLst>
                            <p:childTnLst>
                              <p:par>
                                <p:cTn id="284" presetID="10" presetClass="entr" presetSubtype="0" fill="hold" grpId="0" nodeType="afterEffect">
                                  <p:stCondLst>
                                    <p:cond delay="0"/>
                                  </p:stCondLst>
                                  <p:childTnLst>
                                    <p:set>
                                      <p:cBhvr>
                                        <p:cTn id="285" dur="1" fill="hold">
                                          <p:stCondLst>
                                            <p:cond delay="0"/>
                                          </p:stCondLst>
                                        </p:cTn>
                                        <p:tgtEl>
                                          <p:spTgt spid="27"/>
                                        </p:tgtEl>
                                        <p:attrNameLst>
                                          <p:attrName>style.visibility</p:attrName>
                                        </p:attrNameLst>
                                      </p:cBhvr>
                                      <p:to>
                                        <p:strVal val="visible"/>
                                      </p:to>
                                    </p:set>
                                    <p:animEffect transition="in" filter="fade">
                                      <p:cBhvr>
                                        <p:cTn id="286" dur="500"/>
                                        <p:tgtEl>
                                          <p:spTgt spid="27"/>
                                        </p:tgtEl>
                                      </p:cBhvr>
                                    </p:animEffect>
                                  </p:childTnLst>
                                </p:cTn>
                              </p:par>
                            </p:childTnLst>
                          </p:cTn>
                        </p:par>
                        <p:par>
                          <p:cTn id="287" fill="hold">
                            <p:stCondLst>
                              <p:cond delay="1000"/>
                            </p:stCondLst>
                            <p:childTnLst>
                              <p:par>
                                <p:cTn id="288" presetID="22" presetClass="entr" presetSubtype="8" fill="hold" nodeType="afterEffect">
                                  <p:stCondLst>
                                    <p:cond delay="0"/>
                                  </p:stCondLst>
                                  <p:childTnLst>
                                    <p:set>
                                      <p:cBhvr>
                                        <p:cTn id="289" dur="1" fill="hold">
                                          <p:stCondLst>
                                            <p:cond delay="0"/>
                                          </p:stCondLst>
                                        </p:cTn>
                                        <p:tgtEl>
                                          <p:spTgt spid="160"/>
                                        </p:tgtEl>
                                        <p:attrNameLst>
                                          <p:attrName>style.visibility</p:attrName>
                                        </p:attrNameLst>
                                      </p:cBhvr>
                                      <p:to>
                                        <p:strVal val="visible"/>
                                      </p:to>
                                    </p:set>
                                    <p:animEffect transition="in" filter="wipe(left)">
                                      <p:cBhvr>
                                        <p:cTn id="290" dur="500"/>
                                        <p:tgtEl>
                                          <p:spTgt spid="160"/>
                                        </p:tgtEl>
                                      </p:cBhvr>
                                    </p:animEffect>
                                  </p:childTnLst>
                                </p:cTn>
                              </p:par>
                            </p:childTnLst>
                          </p:cTn>
                        </p:par>
                        <p:par>
                          <p:cTn id="291" fill="hold">
                            <p:stCondLst>
                              <p:cond delay="1500"/>
                            </p:stCondLst>
                            <p:childTnLst>
                              <p:par>
                                <p:cTn id="292" presetID="22" presetClass="entr" presetSubtype="8" fill="hold" nodeType="afterEffect">
                                  <p:stCondLst>
                                    <p:cond delay="0"/>
                                  </p:stCondLst>
                                  <p:childTnLst>
                                    <p:set>
                                      <p:cBhvr>
                                        <p:cTn id="293" dur="1" fill="hold">
                                          <p:stCondLst>
                                            <p:cond delay="0"/>
                                          </p:stCondLst>
                                        </p:cTn>
                                        <p:tgtEl>
                                          <p:spTgt spid="22"/>
                                        </p:tgtEl>
                                        <p:attrNameLst>
                                          <p:attrName>style.visibility</p:attrName>
                                        </p:attrNameLst>
                                      </p:cBhvr>
                                      <p:to>
                                        <p:strVal val="visible"/>
                                      </p:to>
                                    </p:set>
                                    <p:animEffect transition="in" filter="wipe(left)">
                                      <p:cBhvr>
                                        <p:cTn id="294" dur="500"/>
                                        <p:tgtEl>
                                          <p:spTgt spid="22"/>
                                        </p:tgtEl>
                                      </p:cBhvr>
                                    </p:animEffect>
                                  </p:childTnLst>
                                </p:cTn>
                              </p:par>
                            </p:childTnLst>
                          </p:cTn>
                        </p:par>
                        <p:par>
                          <p:cTn id="295" fill="hold">
                            <p:stCondLst>
                              <p:cond delay="2000"/>
                            </p:stCondLst>
                            <p:childTnLst>
                              <p:par>
                                <p:cTn id="296" presetID="22" presetClass="entr" presetSubtype="2" fill="hold" nodeType="afterEffect">
                                  <p:stCondLst>
                                    <p:cond delay="0"/>
                                  </p:stCondLst>
                                  <p:childTnLst>
                                    <p:set>
                                      <p:cBhvr>
                                        <p:cTn id="297" dur="1" fill="hold">
                                          <p:stCondLst>
                                            <p:cond delay="0"/>
                                          </p:stCondLst>
                                        </p:cTn>
                                        <p:tgtEl>
                                          <p:spTgt spid="163"/>
                                        </p:tgtEl>
                                        <p:attrNameLst>
                                          <p:attrName>style.visibility</p:attrName>
                                        </p:attrNameLst>
                                      </p:cBhvr>
                                      <p:to>
                                        <p:strVal val="visible"/>
                                      </p:to>
                                    </p:set>
                                    <p:animEffect transition="in" filter="wipe(right)">
                                      <p:cBhvr>
                                        <p:cTn id="298" dur="500"/>
                                        <p:tgtEl>
                                          <p:spTgt spid="163"/>
                                        </p:tgtEl>
                                      </p:cBhvr>
                                    </p:animEffect>
                                  </p:childTnLst>
                                </p:cTn>
                              </p:par>
                            </p:childTnLst>
                          </p:cTn>
                        </p:par>
                        <p:par>
                          <p:cTn id="299" fill="hold">
                            <p:stCondLst>
                              <p:cond delay="2500"/>
                            </p:stCondLst>
                            <p:childTnLst>
                              <p:par>
                                <p:cTn id="300" presetID="22" presetClass="entr" presetSubtype="8" fill="hold" grpId="0" nodeType="afterEffect">
                                  <p:stCondLst>
                                    <p:cond delay="0"/>
                                  </p:stCondLst>
                                  <p:childTnLst>
                                    <p:set>
                                      <p:cBhvr>
                                        <p:cTn id="301" dur="1" fill="hold">
                                          <p:stCondLst>
                                            <p:cond delay="0"/>
                                          </p:stCondLst>
                                        </p:cTn>
                                        <p:tgtEl>
                                          <p:spTgt spid="167"/>
                                        </p:tgtEl>
                                        <p:attrNameLst>
                                          <p:attrName>style.visibility</p:attrName>
                                        </p:attrNameLst>
                                      </p:cBhvr>
                                      <p:to>
                                        <p:strVal val="visible"/>
                                      </p:to>
                                    </p:set>
                                    <p:animEffect transition="in" filter="wipe(left)">
                                      <p:cBhvr>
                                        <p:cTn id="302"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animBg="1"/>
      <p:bldP spid="155" grpId="0"/>
      <p:bldP spid="1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Map the Verizon solution with the SDLC</a:t>
            </a:r>
            <a:endParaRPr lang="en-US" dirty="0"/>
          </a:p>
        </p:txBody>
      </p:sp>
    </p:spTree>
    <p:extLst>
      <p:ext uri="{BB962C8B-B14F-4D97-AF65-F5344CB8AC3E}">
        <p14:creationId xmlns:p14="http://schemas.microsoft.com/office/powerpoint/2010/main" val="40661657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81343" cy="6858000"/>
          </a:xfrm>
          <a:prstGeom prst="rect">
            <a:avLst/>
          </a:prstGeom>
        </p:spPr>
      </p:pic>
      <p:sp>
        <p:nvSpPr>
          <p:cNvPr id="3" name="Slide Number Placeholder 2"/>
          <p:cNvSpPr>
            <a:spLocks noGrp="1"/>
          </p:cNvSpPr>
          <p:nvPr>
            <p:ph type="sldNum" sz="quarter" idx="11"/>
          </p:nvPr>
        </p:nvSpPr>
        <p:spPr/>
        <p:txBody>
          <a:bodyPr/>
          <a:lstStyle/>
          <a:p>
            <a:fld id="{E12D0507-9F86-7A45-BE8E-43760B9F92AA}" type="slidenum">
              <a:rPr lang="en-US" smtClean="0"/>
              <a:pPr/>
              <a:t>4</a:t>
            </a:fld>
            <a:endParaRPr lang="en-US" dirty="0"/>
          </a:p>
        </p:txBody>
      </p:sp>
    </p:spTree>
    <p:extLst>
      <p:ext uri="{BB962C8B-B14F-4D97-AF65-F5344CB8AC3E}">
        <p14:creationId xmlns:p14="http://schemas.microsoft.com/office/powerpoint/2010/main" val="30209546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the </a:t>
            </a:r>
            <a:br>
              <a:rPr lang="en-US" dirty="0" smtClean="0"/>
            </a:br>
            <a:r>
              <a:rPr lang="en-US" dirty="0" smtClean="0"/>
              <a:t>yellow option </a:t>
            </a:r>
            <a:br>
              <a:rPr lang="en-US" dirty="0" smtClean="0"/>
            </a:br>
            <a:r>
              <a:rPr lang="en-US" dirty="0" smtClean="0"/>
              <a:t>for the alternate section header.</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40</a:t>
            </a:fld>
            <a:endParaRPr lang="en-US"/>
          </a:p>
        </p:txBody>
      </p:sp>
      <p:sp>
        <p:nvSpPr>
          <p:cNvPr id="5" name="Text Placeholder 4"/>
          <p:cNvSpPr>
            <a:spLocks noGrp="1"/>
          </p:cNvSpPr>
          <p:nvPr>
            <p:ph type="body" sz="quarter" idx="13"/>
          </p:nvPr>
        </p:nvSpPr>
        <p:spPr/>
        <p:txBody>
          <a:bodyPr/>
          <a:lstStyle/>
          <a:p>
            <a:r>
              <a:rPr lang="en-US" dirty="0"/>
              <a:t>Supporting text goes here. Use this </a:t>
            </a:r>
            <a:br>
              <a:rPr lang="en-US" dirty="0"/>
            </a:br>
            <a:r>
              <a:rPr lang="en-US" dirty="0"/>
              <a:t>text level as a lead-in or summary paragraph. Use the “Increase List Level” and “Decrease List Level” buttons in the “Paragraph” section </a:t>
            </a:r>
            <a:br>
              <a:rPr lang="en-US" dirty="0"/>
            </a:br>
            <a:r>
              <a:rPr lang="en-US" dirty="0"/>
              <a:t>of the Home tab to change text levels.</a:t>
            </a:r>
          </a:p>
          <a:p>
            <a:pPr lvl="1"/>
            <a:r>
              <a:rPr lang="en-US" dirty="0"/>
              <a:t>Additional text levels are possible, like this</a:t>
            </a:r>
            <a:r>
              <a:rPr lang="en-US" dirty="0" smtClean="0"/>
              <a:t>.</a:t>
            </a:r>
            <a:endParaRPr lang="en-US" dirty="0"/>
          </a:p>
        </p:txBody>
      </p:sp>
    </p:spTree>
    <p:extLst>
      <p:ext uri="{BB962C8B-B14F-4D97-AF65-F5344CB8AC3E}">
        <p14:creationId xmlns:p14="http://schemas.microsoft.com/office/powerpoint/2010/main" val="20109278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the </a:t>
            </a:r>
            <a:br>
              <a:rPr lang="en-US" dirty="0" smtClean="0"/>
            </a:br>
            <a:r>
              <a:rPr lang="en-US" dirty="0" smtClean="0"/>
              <a:t>orange option </a:t>
            </a:r>
            <a:br>
              <a:rPr lang="en-US" dirty="0" smtClean="0"/>
            </a:br>
            <a:r>
              <a:rPr lang="en-US" dirty="0" smtClean="0"/>
              <a:t>for the alternate section header.</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41</a:t>
            </a:fld>
            <a:endParaRPr lang="en-US"/>
          </a:p>
        </p:txBody>
      </p:sp>
      <p:sp>
        <p:nvSpPr>
          <p:cNvPr id="5" name="Text Placeholder 4"/>
          <p:cNvSpPr>
            <a:spLocks noGrp="1"/>
          </p:cNvSpPr>
          <p:nvPr>
            <p:ph type="body" sz="quarter" idx="13"/>
          </p:nvPr>
        </p:nvSpPr>
        <p:spPr/>
        <p:txBody>
          <a:bodyPr/>
          <a:lstStyle/>
          <a:p>
            <a:r>
              <a:rPr lang="en-US" dirty="0"/>
              <a:t>Supporting text goes here. Use this </a:t>
            </a:r>
            <a:br>
              <a:rPr lang="en-US" dirty="0"/>
            </a:br>
            <a:r>
              <a:rPr lang="en-US" dirty="0"/>
              <a:t>text level as a lead-in or summary paragraph. Use the “Increase List Level” and “Decrease List Level” buttons in the “Paragraph” section </a:t>
            </a:r>
            <a:br>
              <a:rPr lang="en-US" dirty="0"/>
            </a:br>
            <a:r>
              <a:rPr lang="en-US" dirty="0"/>
              <a:t>of the Home tab to change text levels.</a:t>
            </a:r>
          </a:p>
          <a:p>
            <a:pPr lvl="1"/>
            <a:r>
              <a:rPr lang="en-US" dirty="0"/>
              <a:t>Additional text levels are possible, like this</a:t>
            </a:r>
            <a:r>
              <a:rPr lang="en-US" dirty="0" smtClean="0"/>
              <a:t>.</a:t>
            </a:r>
            <a:endParaRPr lang="en-US" dirty="0"/>
          </a:p>
        </p:txBody>
      </p:sp>
    </p:spTree>
    <p:extLst>
      <p:ext uri="{BB962C8B-B14F-4D97-AF65-F5344CB8AC3E}">
        <p14:creationId xmlns:p14="http://schemas.microsoft.com/office/powerpoint/2010/main" val="1174291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12D0507-9F86-7A45-BE8E-43760B9F92AA}" type="slidenum">
              <a:rPr lang="en-US" smtClean="0"/>
              <a:pPr/>
              <a:t>42</a:t>
            </a:fld>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Digital Transformation</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62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i="1" dirty="0"/>
              <a:t>Better</a:t>
            </a:r>
            <a:r>
              <a:rPr lang="en-US" dirty="0"/>
              <a:t> Brand</a:t>
            </a:r>
          </a:p>
        </p:txBody>
      </p:sp>
      <p:grpSp>
        <p:nvGrpSpPr>
          <p:cNvPr id="7" name="Group 6"/>
          <p:cNvGrpSpPr/>
          <p:nvPr/>
        </p:nvGrpSpPr>
        <p:grpSpPr>
          <a:xfrm>
            <a:off x="835310" y="4056848"/>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1" name="Picture 1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grpSp>
        <p:nvGrpSpPr>
          <p:cNvPr id="30" name="Group 29"/>
          <p:cNvGrpSpPr/>
          <p:nvPr/>
        </p:nvGrpSpPr>
        <p:grpSpPr>
          <a:xfrm>
            <a:off x="131690" y="5231265"/>
            <a:ext cx="715260" cy="791555"/>
            <a:chOff x="236247" y="1940574"/>
            <a:chExt cx="973592" cy="1059688"/>
          </a:xfrm>
        </p:grpSpPr>
        <p:pic>
          <p:nvPicPr>
            <p:cNvPr id="31" name="Picture 30"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2" name="Picture 31"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grpSp>
        <p:nvGrpSpPr>
          <p:cNvPr id="33" name="Group 32"/>
          <p:cNvGrpSpPr/>
          <p:nvPr/>
        </p:nvGrpSpPr>
        <p:grpSpPr>
          <a:xfrm>
            <a:off x="7977343" y="5251768"/>
            <a:ext cx="822900" cy="706741"/>
            <a:chOff x="5678836" y="2266950"/>
            <a:chExt cx="2368480" cy="1945627"/>
          </a:xfrm>
        </p:grpSpPr>
        <p:grpSp>
          <p:nvGrpSpPr>
            <p:cNvPr id="34" name="Group 33"/>
            <p:cNvGrpSpPr/>
            <p:nvPr/>
          </p:nvGrpSpPr>
          <p:grpSpPr>
            <a:xfrm>
              <a:off x="6251191" y="2266950"/>
              <a:ext cx="1136580" cy="964345"/>
              <a:chOff x="6953320" y="2343150"/>
              <a:chExt cx="1136580" cy="964345"/>
            </a:xfrm>
          </p:grpSpPr>
          <p:pic>
            <p:nvPicPr>
              <p:cNvPr id="42" name="Picture 41"/>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3" name="Picture 42"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6910736" y="2626545"/>
              <a:ext cx="1136580" cy="964345"/>
              <a:chOff x="6953320" y="2343150"/>
              <a:chExt cx="1136580" cy="964345"/>
            </a:xfrm>
          </p:grpSpPr>
          <p:pic>
            <p:nvPicPr>
              <p:cNvPr id="40" name="Picture 39"/>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1" name="Picture 40"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6" name="Group 35"/>
            <p:cNvGrpSpPr/>
            <p:nvPr/>
          </p:nvGrpSpPr>
          <p:grpSpPr>
            <a:xfrm>
              <a:off x="5678836" y="2663790"/>
              <a:ext cx="927100" cy="927100"/>
              <a:chOff x="6172200" y="2571750"/>
              <a:chExt cx="927100" cy="927100"/>
            </a:xfrm>
          </p:grpSpPr>
          <p:pic>
            <p:nvPicPr>
              <p:cNvPr id="38" name="Picture 37"/>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9" name="Picture 38" descr="color_informationstorage_colo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7" name="Picture 36" descr="Delivery.png"/>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4" name="TextBox 43"/>
          <p:cNvSpPr txBox="1"/>
          <p:nvPr/>
        </p:nvSpPr>
        <p:spPr>
          <a:xfrm>
            <a:off x="1697532" y="6138437"/>
            <a:ext cx="659155" cy="369332"/>
          </a:xfrm>
          <a:prstGeom prst="rect">
            <a:avLst/>
          </a:prstGeom>
          <a:noFill/>
        </p:spPr>
        <p:txBody>
          <a:bodyPr wrap="none" rtlCol="0">
            <a:spAutoFit/>
          </a:bodyPr>
          <a:lstStyle/>
          <a:p>
            <a:r>
              <a:rPr lang="en-US" dirty="0"/>
              <a:t>DEV</a:t>
            </a:r>
          </a:p>
        </p:txBody>
      </p:sp>
      <p:sp>
        <p:nvSpPr>
          <p:cNvPr id="45" name="TextBox 44"/>
          <p:cNvSpPr txBox="1"/>
          <p:nvPr/>
        </p:nvSpPr>
        <p:spPr>
          <a:xfrm>
            <a:off x="6611035" y="6138437"/>
            <a:ext cx="851515" cy="369332"/>
          </a:xfrm>
          <a:prstGeom prst="rect">
            <a:avLst/>
          </a:prstGeom>
          <a:noFill/>
        </p:spPr>
        <p:txBody>
          <a:bodyPr wrap="none" rtlCol="0">
            <a:spAutoFit/>
          </a:bodyPr>
          <a:lstStyle/>
          <a:p>
            <a:r>
              <a:rPr lang="en-US" dirty="0"/>
              <a:t>PROD</a:t>
            </a:r>
          </a:p>
        </p:txBody>
      </p:sp>
      <p:sp>
        <p:nvSpPr>
          <p:cNvPr id="46" name="TextBox 45"/>
          <p:cNvSpPr txBox="1"/>
          <p:nvPr/>
        </p:nvSpPr>
        <p:spPr>
          <a:xfrm>
            <a:off x="3079499" y="6138437"/>
            <a:ext cx="556563" cy="369332"/>
          </a:xfrm>
          <a:prstGeom prst="rect">
            <a:avLst/>
          </a:prstGeom>
          <a:noFill/>
        </p:spPr>
        <p:txBody>
          <a:bodyPr wrap="none" rtlCol="0">
            <a:spAutoFit/>
          </a:bodyPr>
          <a:lstStyle/>
          <a:p>
            <a:r>
              <a:rPr lang="en-US" dirty="0"/>
              <a:t>INT</a:t>
            </a:r>
          </a:p>
        </p:txBody>
      </p:sp>
      <p:sp>
        <p:nvSpPr>
          <p:cNvPr id="47" name="TextBox 46"/>
          <p:cNvSpPr txBox="1"/>
          <p:nvPr/>
        </p:nvSpPr>
        <p:spPr>
          <a:xfrm>
            <a:off x="4295436" y="6138437"/>
            <a:ext cx="629211" cy="369332"/>
          </a:xfrm>
          <a:prstGeom prst="rect">
            <a:avLst/>
          </a:prstGeom>
          <a:noFill/>
        </p:spPr>
        <p:txBody>
          <a:bodyPr wrap="none" rtlCol="0">
            <a:spAutoFit/>
          </a:bodyPr>
          <a:lstStyle/>
          <a:p>
            <a:r>
              <a:rPr lang="en-US" dirty="0"/>
              <a:t>UAT</a:t>
            </a:r>
          </a:p>
        </p:txBody>
      </p:sp>
      <p:sp>
        <p:nvSpPr>
          <p:cNvPr id="48" name="TextBox 47"/>
          <p:cNvSpPr txBox="1"/>
          <p:nvPr/>
        </p:nvSpPr>
        <p:spPr>
          <a:xfrm>
            <a:off x="5488871" y="6138437"/>
            <a:ext cx="800219" cy="369332"/>
          </a:xfrm>
          <a:prstGeom prst="rect">
            <a:avLst/>
          </a:prstGeom>
          <a:noFill/>
        </p:spPr>
        <p:txBody>
          <a:bodyPr wrap="none" rtlCol="0">
            <a:spAutoFit/>
          </a:bodyPr>
          <a:lstStyle/>
          <a:p>
            <a:r>
              <a:rPr lang="en-US" dirty="0"/>
              <a:t>PERF</a:t>
            </a:r>
          </a:p>
        </p:txBody>
      </p:sp>
      <p:grpSp>
        <p:nvGrpSpPr>
          <p:cNvPr id="49" name="Group 48"/>
          <p:cNvGrpSpPr/>
          <p:nvPr/>
        </p:nvGrpSpPr>
        <p:grpSpPr>
          <a:xfrm>
            <a:off x="2193239" y="1356266"/>
            <a:ext cx="4942836" cy="1856878"/>
            <a:chOff x="2143652" y="332809"/>
            <a:chExt cx="4942836" cy="1856878"/>
          </a:xfrm>
        </p:grpSpPr>
        <p:sp>
          <p:nvSpPr>
            <p:cNvPr id="50" name="Oval 49"/>
            <p:cNvSpPr/>
            <p:nvPr/>
          </p:nvSpPr>
          <p:spPr>
            <a:xfrm>
              <a:off x="5229610"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1" name="Oval 50"/>
            <p:cNvSpPr/>
            <p:nvPr/>
          </p:nvSpPr>
          <p:spPr>
            <a:xfrm>
              <a:off x="5339139"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2" name="Oval 51"/>
            <p:cNvSpPr/>
            <p:nvPr/>
          </p:nvSpPr>
          <p:spPr>
            <a:xfrm>
              <a:off x="2143652"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3" name="Oval 52"/>
            <p:cNvSpPr/>
            <p:nvPr/>
          </p:nvSpPr>
          <p:spPr>
            <a:xfrm>
              <a:off x="2253181"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4" name="Oval 53"/>
            <p:cNvSpPr/>
            <p:nvPr/>
          </p:nvSpPr>
          <p:spPr bwMode="auto">
            <a:xfrm>
              <a:off x="2424078"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5" name="Oval 54"/>
            <p:cNvSpPr/>
            <p:nvPr/>
          </p:nvSpPr>
          <p:spPr bwMode="auto">
            <a:xfrm>
              <a:off x="5510036"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6" name="Rectangle 55"/>
            <p:cNvSpPr/>
            <p:nvPr/>
          </p:nvSpPr>
          <p:spPr bwMode="auto">
            <a:xfrm>
              <a:off x="2354505"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DELIVERED</a:t>
              </a:r>
              <a:r>
                <a:rPr lang="en-US" sz="2000" kern="0" dirty="0">
                  <a:solidFill>
                    <a:srgbClr val="FFFFFF"/>
                  </a:solidFill>
                  <a:cs typeface="Arial Unicode MS" pitchFamily="34" charset="-128"/>
                </a:rPr>
                <a:t/>
              </a:r>
              <a:br>
                <a:rPr lang="en-US" sz="2000" kern="0" dirty="0">
                  <a:solidFill>
                    <a:srgbClr val="FFFFFF"/>
                  </a:solidFill>
                  <a:cs typeface="Arial Unicode MS" pitchFamily="34" charset="-128"/>
                </a:rPr>
              </a:br>
              <a:r>
                <a:rPr lang="en-US" sz="2200" b="1" kern="0" spc="-40" dirty="0">
                  <a:solidFill>
                    <a:srgbClr val="FFC91C"/>
                  </a:solidFill>
                  <a:cs typeface="Arial Unicode MS" pitchFamily="34" charset="-128"/>
                </a:rPr>
                <a:t>RAPIDLY</a:t>
              </a:r>
            </a:p>
          </p:txBody>
        </p:sp>
        <p:sp>
          <p:nvSpPr>
            <p:cNvPr id="57" name="Rectangle 56"/>
            <p:cNvSpPr/>
            <p:nvPr/>
          </p:nvSpPr>
          <p:spPr bwMode="auto">
            <a:xfrm flipH="1">
              <a:off x="5400708" y="1139157"/>
              <a:ext cx="1514682" cy="338554"/>
            </a:xfrm>
            <a:prstGeom prst="rect">
              <a:avLst/>
            </a:prstGeom>
            <a:noFill/>
            <a:ln w="9525">
              <a:noFill/>
              <a:prstDash val="sysDot"/>
            </a:ln>
          </p:spPr>
          <p:txBody>
            <a:bodyPr wrap="square">
              <a:spAutoFit/>
            </a:bodyPr>
            <a:lstStyle/>
            <a:p>
              <a:pPr algn="ctr" defTabSz="914400">
                <a:lnSpc>
                  <a:spcPct val="80000"/>
                </a:lnSpc>
                <a:buClr>
                  <a:srgbClr val="FFFFFF"/>
                </a:buClr>
                <a:defRPr/>
              </a:pPr>
              <a:r>
                <a:rPr lang="en-US" sz="2000" b="1" kern="0" spc="-40" dirty="0">
                  <a:solidFill>
                    <a:srgbClr val="BD66A9">
                      <a:lumMod val="60000"/>
                      <a:lumOff val="40000"/>
                    </a:srgbClr>
                  </a:solidFill>
                  <a:cs typeface="Arial Unicode MS" pitchFamily="34" charset="-128"/>
                </a:rPr>
                <a:t>RESILIENT</a:t>
              </a:r>
              <a:endParaRPr lang="en-US" sz="2200" b="1" kern="0" spc="-40" dirty="0">
                <a:solidFill>
                  <a:srgbClr val="BD66A9">
                    <a:lumMod val="60000"/>
                    <a:lumOff val="40000"/>
                  </a:srgbClr>
                </a:solidFill>
                <a:cs typeface="Arial Unicode MS" pitchFamily="34" charset="-128"/>
              </a:endParaRPr>
            </a:p>
          </p:txBody>
        </p:sp>
        <p:sp>
          <p:nvSpPr>
            <p:cNvPr id="58" name="Oval 57"/>
            <p:cNvSpPr/>
            <p:nvPr/>
          </p:nvSpPr>
          <p:spPr>
            <a:xfrm>
              <a:off x="3686631"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9" name="Oval 58"/>
            <p:cNvSpPr/>
            <p:nvPr/>
          </p:nvSpPr>
          <p:spPr>
            <a:xfrm>
              <a:off x="3796160"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60" name="Oval 59"/>
            <p:cNvSpPr/>
            <p:nvPr/>
          </p:nvSpPr>
          <p:spPr bwMode="auto">
            <a:xfrm>
              <a:off x="3967057"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61" name="Rectangle 60"/>
            <p:cNvSpPr/>
            <p:nvPr/>
          </p:nvSpPr>
          <p:spPr bwMode="auto">
            <a:xfrm>
              <a:off x="3897484"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HIGH-</a:t>
              </a:r>
              <a:r>
                <a:rPr lang="en-US" sz="2800" kern="0" dirty="0">
                  <a:solidFill>
                    <a:srgbClr val="FFFFFF"/>
                  </a:solidFill>
                  <a:cs typeface="Arial Unicode MS" pitchFamily="34" charset="-128"/>
                </a:rPr>
                <a:t/>
              </a:r>
              <a:br>
                <a:rPr lang="en-US" sz="2800" kern="0" dirty="0">
                  <a:solidFill>
                    <a:srgbClr val="FFFFFF"/>
                  </a:solidFill>
                  <a:cs typeface="Arial Unicode MS" pitchFamily="34" charset="-128"/>
                </a:rPr>
              </a:br>
              <a:r>
                <a:rPr lang="en-US" sz="2200" b="1" kern="0" spc="-40" dirty="0">
                  <a:solidFill>
                    <a:srgbClr val="57C1B4"/>
                  </a:solidFill>
                  <a:cs typeface="Arial Unicode MS" pitchFamily="34" charset="-128"/>
                </a:rPr>
                <a:t>QUALITY</a:t>
              </a:r>
            </a:p>
          </p:txBody>
        </p:sp>
      </p:grpSp>
    </p:spTree>
    <p:extLst>
      <p:ext uri="{BB962C8B-B14F-4D97-AF65-F5344CB8AC3E}">
        <p14:creationId xmlns:p14="http://schemas.microsoft.com/office/powerpoint/2010/main" val="7859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81" y="860765"/>
            <a:ext cx="5808011" cy="5585695"/>
          </a:xfrm>
          <a:prstGeom prst="rect">
            <a:avLst/>
          </a:prstGeom>
        </p:spPr>
      </p:pic>
      <p:pic>
        <p:nvPicPr>
          <p:cNvPr id="7" name="Picture 6"/>
          <p:cNvPicPr>
            <a:picLocks noChangeAspect="1"/>
          </p:cNvPicPr>
          <p:nvPr/>
        </p:nvPicPr>
        <p:blipFill>
          <a:blip r:embed="rId3"/>
          <a:stretch>
            <a:fillRect/>
          </a:stretch>
        </p:blipFill>
        <p:spPr>
          <a:xfrm>
            <a:off x="5830872" y="2064960"/>
            <a:ext cx="3506153" cy="4381500"/>
          </a:xfrm>
          <a:prstGeom prst="rect">
            <a:avLst/>
          </a:prstGeom>
        </p:spPr>
      </p:pic>
      <p:pic>
        <p:nvPicPr>
          <p:cNvPr id="6" name="Picture 5"/>
          <p:cNvPicPr>
            <a:picLocks noChangeAspect="1"/>
          </p:cNvPicPr>
          <p:nvPr/>
        </p:nvPicPr>
        <p:blipFill>
          <a:blip r:embed="rId4"/>
          <a:stretch>
            <a:fillRect/>
          </a:stretch>
        </p:blipFill>
        <p:spPr>
          <a:xfrm>
            <a:off x="6116622" y="478345"/>
            <a:ext cx="1928813" cy="1217295"/>
          </a:xfrm>
          <a:prstGeom prst="rect">
            <a:avLst/>
          </a:prstGeom>
        </p:spPr>
      </p:pic>
    </p:spTree>
    <p:extLst>
      <p:ext uri="{BB962C8B-B14F-4D97-AF65-F5344CB8AC3E}">
        <p14:creationId xmlns:p14="http://schemas.microsoft.com/office/powerpoint/2010/main" val="41606536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8" y="2686050"/>
            <a:ext cx="8772525" cy="1485900"/>
          </a:xfrm>
          <a:prstGeom prst="rect">
            <a:avLst/>
          </a:prstGeom>
        </p:spPr>
      </p:pic>
    </p:spTree>
    <p:extLst>
      <p:ext uri="{BB962C8B-B14F-4D97-AF65-F5344CB8AC3E}">
        <p14:creationId xmlns:p14="http://schemas.microsoft.com/office/powerpoint/2010/main" val="30290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58" y="243214"/>
            <a:ext cx="5857929" cy="800272"/>
          </a:xfrm>
        </p:spPr>
        <p:txBody>
          <a:bodyPr/>
          <a:lstStyle/>
          <a:p>
            <a:r>
              <a:rPr lang="en-US" dirty="0"/>
              <a:t>Patrick </a:t>
            </a:r>
            <a:r>
              <a:rPr lang="en-US" dirty="0" err="1"/>
              <a:t>Debios</a:t>
            </a:r>
            <a:endParaRPr lang="en-US" dirty="0"/>
          </a:p>
        </p:txBody>
      </p:sp>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p>
        </p:txBody>
      </p:sp>
      <p:pic>
        <p:nvPicPr>
          <p:cNvPr id="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51" y="2853043"/>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le 51"/>
          <p:cNvSpPr/>
          <p:nvPr/>
        </p:nvSpPr>
        <p:spPr>
          <a:xfrm>
            <a:off x="8176303" y="3391126"/>
            <a:ext cx="711093" cy="182106"/>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nvGrpSpPr>
          <p:cNvPr id="53" name="Group 52"/>
          <p:cNvGrpSpPr/>
          <p:nvPr/>
        </p:nvGrpSpPr>
        <p:grpSpPr>
          <a:xfrm>
            <a:off x="3035945" y="5349887"/>
            <a:ext cx="2682688" cy="1546464"/>
            <a:chOff x="5100521" y="5023777"/>
            <a:chExt cx="2682688" cy="1658762"/>
          </a:xfrm>
        </p:grpSpPr>
        <p:pic>
          <p:nvPicPr>
            <p:cNvPr id="3076" name="Picture 4" descr="Image result for cloud provid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verizon col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4706" y="5153092"/>
            <a:ext cx="1642178" cy="1412298"/>
            <a:chOff x="380932" y="5060433"/>
            <a:chExt cx="1903749" cy="1595168"/>
          </a:xfrm>
        </p:grpSpPr>
        <p:pic>
          <p:nvPicPr>
            <p:cNvPr id="3084" name="Picture 12" descr="Image result for vmwar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virtual machin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55" name="Arc 54"/>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6" name="Picture 2" descr="http://itrevolution.com/wp-content/uploads/2012/03/deboi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8634" y="525683"/>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5"/>
          <a:stretch>
            <a:fillRect/>
          </a:stretch>
        </p:blipFill>
        <p:spPr>
          <a:xfrm>
            <a:off x="282149" y="1950010"/>
            <a:ext cx="823031" cy="829128"/>
          </a:xfrm>
          <a:prstGeom prst="rect">
            <a:avLst/>
          </a:prstGeom>
        </p:spPr>
      </p:pic>
      <p:sp>
        <p:nvSpPr>
          <p:cNvPr id="69" name="TextBox 68"/>
          <p:cNvSpPr txBox="1"/>
          <p:nvPr/>
        </p:nvSpPr>
        <p:spPr>
          <a:xfrm>
            <a:off x="756041" y="2039188"/>
            <a:ext cx="988149" cy="277127"/>
          </a:xfrm>
          <a:prstGeom prst="rect">
            <a:avLst/>
          </a:prstGeom>
          <a:noFill/>
        </p:spPr>
        <p:txBody>
          <a:bodyPr wrap="square" rtlCol="0">
            <a:spAutoFit/>
          </a:bodyPr>
          <a:lstStyle/>
          <a:p>
            <a:pPr algn="ctr"/>
            <a:r>
              <a:rPr lang="nl-BE" sz="1201" dirty="0"/>
              <a:t>application</a:t>
            </a:r>
            <a:endParaRPr lang="nl-BE" sz="1351" dirty="0"/>
          </a:p>
        </p:txBody>
      </p:sp>
      <p:pic>
        <p:nvPicPr>
          <p:cNvPr id="3086" name="Picture 14" descr="San Francisco, Colocation Service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1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0314" y="2086749"/>
            <a:ext cx="351011" cy="905651"/>
          </a:xfrm>
          <a:prstGeom prst="rect">
            <a:avLst/>
          </a:prstGeom>
        </p:spPr>
      </p:pic>
      <p:sp>
        <p:nvSpPr>
          <p:cNvPr id="72" name="Title 1"/>
          <p:cNvSpPr txBox="1">
            <a:spLocks/>
          </p:cNvSpPr>
          <p:nvPr/>
        </p:nvSpPr>
        <p:spPr bwMode="gray">
          <a:xfrm>
            <a:off x="7795879" y="1339686"/>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3" name="Title 1"/>
          <p:cNvSpPr txBox="1">
            <a:spLocks/>
          </p:cNvSpPr>
          <p:nvPr/>
        </p:nvSpPr>
        <p:spPr bwMode="gray">
          <a:xfrm>
            <a:off x="5864893" y="1726675"/>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p>
        </p:txBody>
      </p:sp>
      <p:sp>
        <p:nvSpPr>
          <p:cNvPr id="74" name="Title 1"/>
          <p:cNvSpPr txBox="1">
            <a:spLocks/>
          </p:cNvSpPr>
          <p:nvPr/>
        </p:nvSpPr>
        <p:spPr bwMode="gray">
          <a:xfrm>
            <a:off x="5063425" y="987511"/>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sp>
        <p:nvSpPr>
          <p:cNvPr id="75" name="Title 1"/>
          <p:cNvSpPr txBox="1">
            <a:spLocks/>
          </p:cNvSpPr>
          <p:nvPr/>
        </p:nvSpPr>
        <p:spPr bwMode="gray">
          <a:xfrm>
            <a:off x="6870883" y="911194"/>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p>
        </p:txBody>
      </p:sp>
      <p:sp>
        <p:nvSpPr>
          <p:cNvPr id="76" name="Rectangle 75"/>
          <p:cNvSpPr/>
          <p:nvPr/>
        </p:nvSpPr>
        <p:spPr>
          <a:xfrm>
            <a:off x="6061554" y="2974844"/>
            <a:ext cx="1864613" cy="369332"/>
          </a:xfrm>
          <a:prstGeom prst="rect">
            <a:avLst/>
          </a:prstGeom>
        </p:spPr>
        <p:txBody>
          <a:bodyPr wrap="none">
            <a:spAutoFit/>
          </a:bodyPr>
          <a:lstStyle/>
          <a:p>
            <a:r>
              <a:rPr lang="en-US" dirty="0"/>
              <a:t>Operations guys</a:t>
            </a:r>
          </a:p>
        </p:txBody>
      </p:sp>
      <p:sp>
        <p:nvSpPr>
          <p:cNvPr id="77" name="TextBox 76"/>
          <p:cNvSpPr txBox="1"/>
          <p:nvPr/>
        </p:nvSpPr>
        <p:spPr>
          <a:xfrm>
            <a:off x="5430717" y="455553"/>
            <a:ext cx="3416320" cy="369332"/>
          </a:xfrm>
          <a:prstGeom prst="rect">
            <a:avLst/>
          </a:prstGeom>
          <a:noFill/>
        </p:spPr>
        <p:txBody>
          <a:bodyPr wrap="none" rtlCol="0">
            <a:spAutoFit/>
          </a:bodyPr>
          <a:lstStyle/>
          <a:p>
            <a:r>
              <a:rPr lang="en-US" dirty="0" smtClean="0"/>
              <a:t>The Promise of the digital world</a:t>
            </a:r>
            <a:endParaRPr lang="en-US" dirty="0"/>
          </a:p>
        </p:txBody>
      </p:sp>
    </p:spTree>
    <p:extLst>
      <p:ext uri="{BB962C8B-B14F-4D97-AF65-F5344CB8AC3E}">
        <p14:creationId xmlns:p14="http://schemas.microsoft.com/office/powerpoint/2010/main" val="3190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par>
                          <p:cTn id="52" fill="hold">
                            <p:stCondLst>
                              <p:cond delay="500"/>
                            </p:stCondLst>
                            <p:childTnLst>
                              <p:par>
                                <p:cTn id="53" presetID="10" presetClass="entr" presetSubtype="0" fill="hold" nodeType="afterEffect">
                                  <p:stCondLst>
                                    <p:cond delay="10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2000"/>
                            </p:stCondLst>
                            <p:childTnLst>
                              <p:par>
                                <p:cTn id="57" presetID="10" presetClass="entr" presetSubtype="0" fill="hold" nodeType="afterEffect">
                                  <p:stCondLst>
                                    <p:cond delay="1000"/>
                                  </p:stCondLst>
                                  <p:childTnLst>
                                    <p:set>
                                      <p:cBhvr>
                                        <p:cTn id="58" dur="1" fill="hold">
                                          <p:stCondLst>
                                            <p:cond delay="0"/>
                                          </p:stCondLst>
                                        </p:cTn>
                                        <p:tgtEl>
                                          <p:spTgt spid="3086"/>
                                        </p:tgtEl>
                                        <p:attrNameLst>
                                          <p:attrName>style.visibility</p:attrName>
                                        </p:attrNameLst>
                                      </p:cBhvr>
                                      <p:to>
                                        <p:strVal val="visible"/>
                                      </p:to>
                                    </p:set>
                                    <p:animEffect transition="in" filter="fade">
                                      <p:cBhvr>
                                        <p:cTn id="59" dur="500"/>
                                        <p:tgtEl>
                                          <p:spTgt spid="3086"/>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P spid="61" grpId="0"/>
      <p:bldP spid="55" grpId="0" animBg="1"/>
      <p:bldP spid="56" grpId="0" animBg="1"/>
      <p:bldP spid="58" grpId="0" animBg="1"/>
      <p:bldP spid="72" grpId="0"/>
      <p:bldP spid="73" grpId="0"/>
      <p:bldP spid="74" grpId="0"/>
      <p:bldP spid="75" grpId="0"/>
      <p:bldP spid="77" grpId="0"/>
    </p:bldLst>
  </p:timing>
</p:sld>
</file>

<file path=ppt/theme/theme1.xml><?xml version="1.0" encoding="utf-8"?>
<a:theme xmlns:a="http://schemas.openxmlformats.org/drawingml/2006/main" name="VZ_PPT_Arial_Standard_4x3_0929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Arial"/>
        <a:ea typeface=""/>
        <a:cs typeface=""/>
      </a:majorFont>
      <a:minorFont>
        <a:latin typeface="Arial"/>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VZ_PPT_Arial_Standard_4x3_092915</Template>
  <TotalTime>3197</TotalTime>
  <Words>1608</Words>
  <Application>Microsoft Office PowerPoint</Application>
  <PresentationFormat>On-screen Show (4:3)</PresentationFormat>
  <Paragraphs>476</Paragraphs>
  <Slides>42</Slides>
  <Notes>8</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 Unicode MS</vt:lpstr>
      <vt:lpstr>MS PGothic</vt:lpstr>
      <vt:lpstr>Arial</vt:lpstr>
      <vt:lpstr>Arial Narrow</vt:lpstr>
      <vt:lpstr>CA Sans</vt:lpstr>
      <vt:lpstr>Calibri</vt:lpstr>
      <vt:lpstr>Tahoma</vt:lpstr>
      <vt:lpstr>Wingdings</vt:lpstr>
      <vt:lpstr>VZ_PPT_Arial_Standard_4x3_092915</vt:lpstr>
      <vt:lpstr>DevOps 101  part 1 of 3 </vt:lpstr>
      <vt:lpstr>Application Economy </vt:lpstr>
      <vt:lpstr>Building a Better Brand</vt:lpstr>
      <vt:lpstr>PowerPoint Presentation</vt:lpstr>
      <vt:lpstr>Digital Transformation</vt:lpstr>
      <vt:lpstr>Building a Better Brand</vt:lpstr>
      <vt:lpstr>PowerPoint Presentation</vt:lpstr>
      <vt:lpstr>PowerPoint Presentation</vt:lpstr>
      <vt:lpstr>Patrick Debios</vt:lpstr>
      <vt:lpstr>PowerPoint Presentation</vt:lpstr>
      <vt:lpstr>What are Challenges that Companies are Experiencing?</vt:lpstr>
      <vt:lpstr>Patrick Debios</vt:lpstr>
      <vt:lpstr>DevOps Tools</vt:lpstr>
      <vt:lpstr>PowerPoint Presentation</vt:lpstr>
      <vt:lpstr>PowerPoint Presentation</vt:lpstr>
      <vt:lpstr>PowerPoint Presentation</vt:lpstr>
      <vt:lpstr>PowerPoint Presentation</vt:lpstr>
      <vt:lpstr>The Challenge of Today’s Complex and Dynamic IT Environment</vt:lpstr>
      <vt:lpstr>What are Challenges that Companies are Experiencing?</vt:lpstr>
      <vt:lpstr>PowerPoint Presentation</vt:lpstr>
      <vt:lpstr>THE PROBLEM DevOps -Automating the Software Development Life Cycle (SDLC)</vt:lpstr>
      <vt:lpstr>PowerPoint Presentation</vt:lpstr>
      <vt:lpstr>So ,  What is DevOps ?</vt:lpstr>
      <vt:lpstr>So ,  What is DevOps ?</vt:lpstr>
      <vt:lpstr>PowerPoint Presentation</vt:lpstr>
      <vt:lpstr>Processes     </vt:lpstr>
      <vt:lpstr>PowerPoint Presentation</vt:lpstr>
      <vt:lpstr>PowerPoint Presentation</vt:lpstr>
      <vt:lpstr>PowerPoint Presentation</vt:lpstr>
      <vt:lpstr>Identifying the problem</vt:lpstr>
      <vt:lpstr>DevOps is not just about Increasing # of Releases It is about Accelerating Throughput… Speed with Quality!</vt:lpstr>
      <vt:lpstr>What is DevOps?</vt:lpstr>
      <vt:lpstr>Elevator Pitch</vt:lpstr>
      <vt:lpstr>Customer Champions &amp; Stakeholders </vt:lpstr>
      <vt:lpstr>PowerPoint Presentation</vt:lpstr>
      <vt:lpstr>Product Matrix</vt:lpstr>
      <vt:lpstr>DevOps Team</vt:lpstr>
      <vt:lpstr>PowerPoint Presentation</vt:lpstr>
      <vt:lpstr> Map the Verizon solution with the SDLC</vt:lpstr>
      <vt:lpstr>This is the  yellow option  for the alternate section header.</vt:lpstr>
      <vt:lpstr>This is the  orange option  for the alternate section header.</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v801384</dc:creator>
  <cp:lastModifiedBy>Michael Pepe</cp:lastModifiedBy>
  <cp:revision>37</cp:revision>
  <dcterms:created xsi:type="dcterms:W3CDTF">2016-06-13T16:08:22Z</dcterms:created>
  <dcterms:modified xsi:type="dcterms:W3CDTF">2016-09-21T23:25:40Z</dcterms:modified>
</cp:coreProperties>
</file>